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charts/chart2.xml" ContentType="application/vnd.openxmlformats-officedocument.drawingml.chart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 embedTrueType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notesMasterIdLst>
    <p:notesMasterId r:id="rId6"/>
  </p:notesMasterIdLst>
  <p:sldSz cx="12191695" cy="6857829"/>
  <p:notesSz cx="6857829" cy="12191695"/>
  <p:embeddedFontLst>
    <p:embeddedFont>
      <p:font typeface="Pretendard Variable"/>
      <p:regular r:id="rId11"/>
      <p:bold r:id="rId12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Relationship Id="rId11" Type="http://schemas.openxmlformats.org/officeDocument/2006/relationships/font" Target="fonts/font1.fntdata"/><Relationship Id="rId12" Type="http://schemas.openxmlformats.org/officeDocument/2006/relationships/font" Target="fonts/font2.fntdata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value</c:v>
                </c:pt>
              </c:strCache>
            </c:strRef>
          </c:tx>
          <c:spPr>
            <a:solidFill>
              <a:srgbClr val="94A3B8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94A3B8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94A3B8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94A3B8"/>
              </a:solidFill>
              <a:effectLst/>
            </c:spPr>
          </c:dPt>
          <c:cat>
            <c:multiLvlStrRef>
              <c:f>Sheet1!$A$2:$A$4</c:f>
              <c:multiLvlStrCache>
                <c:ptCount val="3"/>
                <c:lvl>
                  <c:pt idx="0">
                    <c:v>내 채널 (정체)</c:v>
                  </c:pt>
                  <c:pt idx="1">
                    <c:v>평균 수준</c:v>
                  </c:pt>
                  <c:pt idx="2">
                    <c:v>성장 권장선</c:v>
                  </c:pt>
                </c:lvl>
              </c:multiLvlStrCache>
            </c:multiLvl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3.2</c:v>
                </c:pt>
                <c:pt idx="1">
                  <c:v>5</c:v>
                </c:pt>
                <c:pt idx="2">
                  <c:v>8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800" b="0" i="0" u="none" strike="noStrike">
                <a:solidFill>
                  <a:srgbClr val="F5F5F0"/>
                </a:solidFill>
                <a:latin typeface="Pretendard Variable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E4E4E4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800" b="0" i="0" u="none" strike="noStrike">
                <a:solidFill>
                  <a:srgbClr val="F5F5F0"/>
                </a:solidFill>
                <a:latin typeface="Pretendard Variable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800">
              <a:latin typeface="Pretendard Variable"/>
              <a:cs typeface="Pretendard Variable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유튜브 채널 정체기 탈출을 위한 알고리즘 성장 법칙 표지 슬라이드입니다. 다크 모드에 유튜브 레드를 연상시키는 강렬한 네온 글로우 그래픽을 배치하여 트렌디한 크리에이터 감성을 연출했습니다.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알고리즘의 두 축인 노출 클릭률(CTR)과 평균 시청 지속시간(AVD)을 비교하고 목표 수치를 정량적 지표로 시각화한 슬라이드입니다. Recharts 가로형 막대그래프를 적용하여 목표 범위를 입체적으로 비교할 수 있습니다.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노출 클릭률(CTR) 극대화를 타겟으로 하는 썸네일과 타이틀 제작 실무 가이드라인 슬라이드입니다. 직관적인 3개 카드 구조와 비교 예시를 세련되게 담아 실행력을 높였습니다.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평균 시청 지속시간(AVD)을 사수하기 위한 콘텐츠 구간별 3단계 흐름 구성 가이드입니다. 시청 이탈 방지를 위한 실무 체크리스트를 시계열 프로세스로 설계하여 실무적이고 직관적입니다.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image" Target="../media/image-1-6.png"/><Relationship Id="rId7" Type="http://schemas.openxmlformats.org/officeDocument/2006/relationships/image" Target="../media/image-1-7.sv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chart" Target="/ppt/charts/chart2.xml"/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svg"/><Relationship Id="rId5" Type="http://schemas.openxmlformats.org/officeDocument/2006/relationships/image" Target="../media/image-2-5.png"/><Relationship Id="rId6" Type="http://schemas.openxmlformats.org/officeDocument/2006/relationships/image" Target="../media/image-2-6.sv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image" Target="../media/image-3-3.png"/><Relationship Id="rId4" Type="http://schemas.openxmlformats.org/officeDocument/2006/relationships/image" Target="../media/image-3-4.svg"/><Relationship Id="rId5" Type="http://schemas.openxmlformats.org/officeDocument/2006/relationships/image" Target="../media/image-3-5.png"/><Relationship Id="rId6" Type="http://schemas.openxmlformats.org/officeDocument/2006/relationships/image" Target="../media/image-3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svg"/><Relationship Id="rId4" Type="http://schemas.openxmlformats.org/officeDocument/2006/relationships/image" Target="../media/image-4-4.png"/><Relationship Id="rId5" Type="http://schemas.openxmlformats.org/officeDocument/2006/relationships/image" Target="../media/image-4-5.svg"/><Relationship Id="rId6" Type="http://schemas.openxmlformats.org/officeDocument/2006/relationships/image" Target="../media/image-4-6.png"/><Relationship Id="rId7" Type="http://schemas.openxmlformats.org/officeDocument/2006/relationships/image" Target="../media/image-4-7.sv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0E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81756" y="0"/>
            <a:ext cx="3809939" cy="38099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82929"/>
            <a:ext cx="3174888" cy="31748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89797" y="2730398"/>
            <a:ext cx="1904970" cy="14604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51766" y="3238439"/>
            <a:ext cx="381030" cy="44449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62787" y="2349459"/>
            <a:ext cx="2222449" cy="2222449"/>
          </a:xfrm>
          <a:prstGeom prst="rect">
            <a:avLst/>
          </a:prstGeom>
        </p:spPr>
      </p:pic>
      <p:sp>
        <p:nvSpPr>
          <p:cNvPr id="7" name="Shape 0"/>
          <p:cNvSpPr/>
          <p:nvPr/>
        </p:nvSpPr>
        <p:spPr>
          <a:xfrm>
            <a:off x="761970" y="1714500"/>
            <a:ext cx="3301898" cy="317480"/>
          </a:xfrm>
          <a:prstGeom prst="roundRect">
            <a:avLst>
              <a:gd name="adj" fmla="val 86405"/>
            </a:avLst>
          </a:prstGeom>
          <a:solidFill>
            <a:srgbClr val="FF3E3E">
              <a:alpha val="12000"/>
            </a:srgbClr>
          </a:solidFill>
          <a:ln w="12700">
            <a:solidFill>
              <a:srgbClr val="FF3E3E"/>
            </a:solidFill>
            <a:prstDash val="solid"/>
          </a:ln>
        </p:spPr>
      </p:sp>
      <p:sp>
        <p:nvSpPr>
          <p:cNvPr id="8" name="Shape 1"/>
          <p:cNvSpPr/>
          <p:nvPr/>
        </p:nvSpPr>
        <p:spPr>
          <a:xfrm>
            <a:off x="761970" y="4444898"/>
            <a:ext cx="761970" cy="63459"/>
          </a:xfrm>
          <a:prstGeom prst="roundRect">
            <a:avLst/>
          </a:prstGeom>
          <a:solidFill>
            <a:srgbClr val="FF3E3E"/>
          </a:solidFill>
          <a:ln/>
        </p:spPr>
      </p:sp>
      <p:sp>
        <p:nvSpPr>
          <p:cNvPr id="9" name="Shape 2"/>
          <p:cNvSpPr/>
          <p:nvPr/>
        </p:nvSpPr>
        <p:spPr>
          <a:xfrm>
            <a:off x="9683496" y="3238439"/>
            <a:ext cx="0" cy="444490"/>
          </a:xfrm>
          <a:prstGeom prst="line">
            <a:avLst/>
          </a:prstGeom>
          <a:noFill/>
          <a:ln w="508000">
            <a:solidFill>
              <a:srgbClr val="FFFFFF"/>
            </a:solidFill>
            <a:prstDash val="solid"/>
          </a:ln>
        </p:spPr>
      </p:sp>
      <p:pic>
        <p:nvPicPr>
          <p:cNvPr id="10" name="Image 5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88980" y="1777959"/>
            <a:ext cx="127010" cy="127010"/>
          </a:xfrm>
          <a:prstGeom prst="rect">
            <a:avLst/>
          </a:prstGeom>
        </p:spPr>
      </p:pic>
      <p:sp>
        <p:nvSpPr>
          <p:cNvPr id="11" name="Text 3"/>
          <p:cNvSpPr/>
          <p:nvPr/>
        </p:nvSpPr>
        <p:spPr>
          <a:xfrm>
            <a:off x="761970" y="1714500"/>
            <a:ext cx="3301898" cy="50794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FF3E3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성장기 크리에이터를 위한 알고리즘 실무 가이드</a:t>
            </a:r>
            <a:endParaRPr lang="en-US" sz="1200" dirty="0"/>
          </a:p>
        </p:txBody>
      </p:sp>
      <p:sp>
        <p:nvSpPr>
          <p:cNvPr id="12" name="Text 4"/>
          <p:cNvSpPr/>
          <p:nvPr/>
        </p:nvSpPr>
        <p:spPr>
          <a:xfrm>
            <a:off x="761970" y="2222449"/>
            <a:ext cx="5079858" cy="1333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000" b="1" spc="-100" kern="0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유튜브 정체기 탈출을 위한</a:t>
            </a:r>
            <a:pPr algn="l" indent="0" marL="0">
              <a:lnSpc>
                <a:spcPct val="120000"/>
              </a:lnSpc>
              <a:buNone/>
            </a:pPr>
            <a:r>
              <a:rPr lang="en-US" sz="4000" b="1" spc="-100" kern="0" dirty="0">
                <a:solidFill>
                  <a:srgbClr val="FF3E3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 알고리즘 성장 법칙</a:t>
            </a:r>
            <a:endParaRPr lang="en-US" sz="4000" dirty="0"/>
          </a:p>
        </p:txBody>
      </p:sp>
      <p:sp>
        <p:nvSpPr>
          <p:cNvPr id="13" name="Text 5"/>
          <p:cNvSpPr/>
          <p:nvPr/>
        </p:nvSpPr>
        <p:spPr>
          <a:xfrm>
            <a:off x="761970" y="3682929"/>
            <a:ext cx="4825837" cy="6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5000"/>
              </a:lnSpc>
              <a:buNone/>
            </a:pPr>
            <a:r>
              <a:rPr lang="en-US" sz="1600" dirty="0">
                <a:solidFill>
                  <a:srgbClr val="9CA3A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정체된 조회수와 구독자를 폭발시키는 2대 핵심 지표(CTR &amp; AVD) 중심의 실전 전략</a:t>
            </a:r>
            <a:endParaRPr lang="en-US" sz="1600" dirty="0"/>
          </a:p>
        </p:txBody>
      </p:sp>
      <p:sp>
        <p:nvSpPr>
          <p:cNvPr id="14" name="Text 6"/>
          <p:cNvSpPr/>
          <p:nvPr/>
        </p:nvSpPr>
        <p:spPr>
          <a:xfrm>
            <a:off x="761970" y="4762378"/>
            <a:ext cx="825520" cy="1904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spc="100" kern="0" dirty="0">
                <a:solidFill>
                  <a:srgbClr val="6B7280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PRESENTER</a:t>
            </a:r>
            <a:endParaRPr lang="en-US" sz="900" dirty="0"/>
          </a:p>
        </p:txBody>
      </p:sp>
      <p:sp>
        <p:nvSpPr>
          <p:cNvPr id="15" name="Text 7"/>
          <p:cNvSpPr/>
          <p:nvPr/>
        </p:nvSpPr>
        <p:spPr>
          <a:xfrm>
            <a:off x="761970" y="4952848"/>
            <a:ext cx="1587490" cy="254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박지호 선임 (현황 분석가)</a:t>
            </a:r>
            <a:endParaRPr lang="en-US" sz="1200" dirty="0"/>
          </a:p>
        </p:txBody>
      </p:sp>
      <p:sp>
        <p:nvSpPr>
          <p:cNvPr id="16" name="Text 8"/>
          <p:cNvSpPr/>
          <p:nvPr/>
        </p:nvSpPr>
        <p:spPr>
          <a:xfrm>
            <a:off x="2666939" y="4762378"/>
            <a:ext cx="444490" cy="1904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spc="100" kern="0" dirty="0">
                <a:solidFill>
                  <a:srgbClr val="6B7280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DATE</a:t>
            </a:r>
            <a:endParaRPr lang="en-US" sz="900" dirty="0"/>
          </a:p>
        </p:txBody>
      </p:sp>
      <p:sp>
        <p:nvSpPr>
          <p:cNvPr id="17" name="Text 9"/>
          <p:cNvSpPr/>
          <p:nvPr/>
        </p:nvSpPr>
        <p:spPr>
          <a:xfrm>
            <a:off x="2666939" y="4952848"/>
            <a:ext cx="952439" cy="254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2026. 07. 02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D0E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03797" y="4317888"/>
            <a:ext cx="3111429" cy="634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3797" y="4825837"/>
            <a:ext cx="2222449" cy="63459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761970" y="1650949"/>
            <a:ext cx="5206868" cy="4698919"/>
          </a:xfrm>
          <a:prstGeom prst="roundRect">
            <a:avLst>
              <a:gd name="adj" fmla="val 1946"/>
            </a:avLst>
          </a:prstGeom>
          <a:solidFill>
            <a:srgbClr val="161820"/>
          </a:solidFill>
          <a:ln/>
        </p:spPr>
      </p:sp>
      <p:sp>
        <p:nvSpPr>
          <p:cNvPr id="5" name="Shape 1"/>
          <p:cNvSpPr/>
          <p:nvPr/>
        </p:nvSpPr>
        <p:spPr>
          <a:xfrm>
            <a:off x="1015990" y="1904970"/>
            <a:ext cx="381030" cy="381030"/>
          </a:xfrm>
          <a:prstGeom prst="roundRect">
            <a:avLst>
              <a:gd name="adj" fmla="val 23998"/>
            </a:avLst>
          </a:prstGeom>
          <a:solidFill>
            <a:srgbClr val="FF3E3E">
              <a:alpha val="12000"/>
            </a:srgbClr>
          </a:solidFill>
          <a:ln/>
        </p:spPr>
      </p:sp>
      <p:sp>
        <p:nvSpPr>
          <p:cNvPr id="6" name="Shape 2"/>
          <p:cNvSpPr/>
          <p:nvPr/>
        </p:nvSpPr>
        <p:spPr>
          <a:xfrm>
            <a:off x="1015990" y="2412919"/>
            <a:ext cx="4762378" cy="63459"/>
          </a:xfrm>
          <a:prstGeom prst="rect">
            <a:avLst/>
          </a:prstGeom>
          <a:solidFill>
            <a:srgbClr val="FFFFFF">
              <a:alpha val="10000"/>
            </a:srgbClr>
          </a:solidFill>
          <a:ln/>
        </p:spPr>
      </p:sp>
      <p:sp>
        <p:nvSpPr>
          <p:cNvPr id="7" name="Shape 3"/>
          <p:cNvSpPr/>
          <p:nvPr/>
        </p:nvSpPr>
        <p:spPr>
          <a:xfrm>
            <a:off x="1904970" y="2730398"/>
            <a:ext cx="634959" cy="190470"/>
          </a:xfrm>
          <a:prstGeom prst="roundRect">
            <a:avLst>
              <a:gd name="adj" fmla="val 48008"/>
            </a:avLst>
          </a:prstGeom>
          <a:solidFill>
            <a:srgbClr val="FF3E3E">
              <a:alpha val="10000"/>
            </a:srgbClr>
          </a:solidFill>
          <a:ln/>
        </p:spPr>
      </p:sp>
      <p:sp>
        <p:nvSpPr>
          <p:cNvPr id="8" name="Shape 4"/>
          <p:cNvSpPr/>
          <p:nvPr/>
        </p:nvSpPr>
        <p:spPr>
          <a:xfrm>
            <a:off x="1015990" y="3555919"/>
            <a:ext cx="4762378" cy="1460480"/>
          </a:xfrm>
          <a:prstGeom prst="roundRect">
            <a:avLst>
              <a:gd name="adj" fmla="val 6261"/>
            </a:avLst>
          </a:prstGeom>
          <a:solidFill>
            <a:srgbClr val="FFFFFF">
              <a:alpha val="2000"/>
            </a:srgbClr>
          </a:solidFill>
          <a:ln/>
        </p:spPr>
      </p:sp>
      <p:sp>
        <p:nvSpPr>
          <p:cNvPr id="9" name="Shape 5"/>
          <p:cNvSpPr/>
          <p:nvPr/>
        </p:nvSpPr>
        <p:spPr>
          <a:xfrm>
            <a:off x="6222858" y="1650949"/>
            <a:ext cx="5206868" cy="4698919"/>
          </a:xfrm>
          <a:prstGeom prst="roundRect">
            <a:avLst>
              <a:gd name="adj" fmla="val 1946"/>
            </a:avLst>
          </a:prstGeom>
          <a:solidFill>
            <a:srgbClr val="161820"/>
          </a:solidFill>
          <a:ln/>
        </p:spPr>
      </p:sp>
      <p:sp>
        <p:nvSpPr>
          <p:cNvPr id="10" name="Shape 6"/>
          <p:cNvSpPr/>
          <p:nvPr/>
        </p:nvSpPr>
        <p:spPr>
          <a:xfrm>
            <a:off x="6476878" y="1904970"/>
            <a:ext cx="381030" cy="381030"/>
          </a:xfrm>
          <a:prstGeom prst="roundRect">
            <a:avLst>
              <a:gd name="adj" fmla="val 23998"/>
            </a:avLst>
          </a:prstGeom>
          <a:solidFill>
            <a:srgbClr val="3B82F6">
              <a:alpha val="12000"/>
            </a:srgbClr>
          </a:solidFill>
          <a:ln/>
        </p:spPr>
      </p:sp>
      <p:sp>
        <p:nvSpPr>
          <p:cNvPr id="11" name="Shape 7"/>
          <p:cNvSpPr/>
          <p:nvPr/>
        </p:nvSpPr>
        <p:spPr>
          <a:xfrm>
            <a:off x="6476878" y="2412919"/>
            <a:ext cx="4762378" cy="63459"/>
          </a:xfrm>
          <a:prstGeom prst="rect">
            <a:avLst/>
          </a:prstGeom>
          <a:solidFill>
            <a:srgbClr val="FFFFFF">
              <a:alpha val="10000"/>
            </a:srgbClr>
          </a:solidFill>
          <a:ln/>
        </p:spPr>
      </p:sp>
      <p:sp>
        <p:nvSpPr>
          <p:cNvPr id="12" name="Shape 8"/>
          <p:cNvSpPr/>
          <p:nvPr/>
        </p:nvSpPr>
        <p:spPr>
          <a:xfrm>
            <a:off x="7302307" y="2730398"/>
            <a:ext cx="825520" cy="190470"/>
          </a:xfrm>
          <a:prstGeom prst="roundRect">
            <a:avLst>
              <a:gd name="adj" fmla="val 48008"/>
            </a:avLst>
          </a:prstGeom>
          <a:solidFill>
            <a:srgbClr val="3B82F6">
              <a:alpha val="10000"/>
            </a:srgbClr>
          </a:solidFill>
          <a:ln/>
        </p:spPr>
      </p:sp>
      <p:sp>
        <p:nvSpPr>
          <p:cNvPr id="13" name="Shape 9"/>
          <p:cNvSpPr/>
          <p:nvPr/>
        </p:nvSpPr>
        <p:spPr>
          <a:xfrm>
            <a:off x="6476878" y="3555919"/>
            <a:ext cx="4762378" cy="1460480"/>
          </a:xfrm>
          <a:prstGeom prst="roundRect">
            <a:avLst>
              <a:gd name="adj" fmla="val 6261"/>
            </a:avLst>
          </a:prstGeom>
          <a:solidFill>
            <a:srgbClr val="FFFFFF">
              <a:alpha val="2000"/>
            </a:srgbClr>
          </a:solidFill>
          <a:ln/>
        </p:spPr>
      </p:sp>
      <p:sp>
        <p:nvSpPr>
          <p:cNvPr id="14" name="Shape 10"/>
          <p:cNvSpPr/>
          <p:nvPr/>
        </p:nvSpPr>
        <p:spPr>
          <a:xfrm>
            <a:off x="6603797" y="4317888"/>
            <a:ext cx="4508358" cy="63459"/>
          </a:xfrm>
          <a:prstGeom prst="roundRect">
            <a:avLst/>
          </a:prstGeom>
          <a:solidFill>
            <a:srgbClr val="FFFFFF">
              <a:alpha val="10000"/>
            </a:srgbClr>
          </a:solidFill>
          <a:ln/>
        </p:spPr>
      </p:sp>
      <p:sp>
        <p:nvSpPr>
          <p:cNvPr id="15" name="Shape 11"/>
          <p:cNvSpPr/>
          <p:nvPr/>
        </p:nvSpPr>
        <p:spPr>
          <a:xfrm>
            <a:off x="6603797" y="4825837"/>
            <a:ext cx="4508358" cy="63459"/>
          </a:xfrm>
          <a:prstGeom prst="roundRect">
            <a:avLst/>
          </a:prstGeom>
          <a:solidFill>
            <a:srgbClr val="FFFFFF">
              <a:alpha val="10000"/>
            </a:srgbClr>
          </a:solidFill>
          <a:ln/>
        </p:spPr>
      </p:sp>
      <p:sp>
        <p:nvSpPr>
          <p:cNvPr id="16" name="Shape 12"/>
          <p:cNvSpPr/>
          <p:nvPr/>
        </p:nvSpPr>
        <p:spPr>
          <a:xfrm>
            <a:off x="1015990" y="2508199"/>
            <a:ext cx="4762378" cy="0"/>
          </a:xfrm>
          <a:prstGeom prst="line">
            <a:avLst/>
          </a:prstGeom>
          <a:noFill/>
          <a:ln w="12700">
            <a:solidFill>
              <a:srgbClr val="FFFFFF">
                <a:alpha val="10000"/>
              </a:srgbClr>
            </a:solidFill>
            <a:prstDash val="solid"/>
          </a:ln>
        </p:spPr>
      </p:sp>
      <p:sp>
        <p:nvSpPr>
          <p:cNvPr id="17" name="Shape 13"/>
          <p:cNvSpPr/>
          <p:nvPr/>
        </p:nvSpPr>
        <p:spPr>
          <a:xfrm>
            <a:off x="6476878" y="2508199"/>
            <a:ext cx="4762378" cy="0"/>
          </a:xfrm>
          <a:prstGeom prst="line">
            <a:avLst/>
          </a:prstGeom>
          <a:noFill/>
          <a:ln w="12700">
            <a:solidFill>
              <a:srgbClr val="FFFFFF">
                <a:alpha val="10000"/>
              </a:srgbClr>
            </a:solidFill>
            <a:prstDash val="solid"/>
          </a:ln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9449" y="1968429"/>
            <a:ext cx="190470" cy="190470"/>
          </a:xfrm>
          <a:prstGeom prst="rect">
            <a:avLst/>
          </a:prstGeom>
        </p:spPr>
      </p:pic>
      <p:pic>
        <p:nvPicPr>
          <p:cNvPr id="19" name="Image 3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540337" y="1968429"/>
            <a:ext cx="190470" cy="190470"/>
          </a:xfrm>
          <a:prstGeom prst="rect">
            <a:avLst/>
          </a:prstGeom>
        </p:spPr>
      </p:pic>
      <p:graphicFrame>
        <p:nvGraphicFramePr>
          <p:cNvPr id="20" name="Chart 0" descr=""/>
          <p:cNvGraphicFramePr/>
          <p:nvPr/>
        </p:nvGraphicFramePr>
        <p:xfrm>
          <a:off x="1143000" y="3936858"/>
          <a:ext cx="4508358" cy="101599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7"/>
          </a:graphicData>
        </a:graphic>
      </p:graphicFrame>
      <p:sp>
        <p:nvSpPr>
          <p:cNvPr id="21" name="Text 14"/>
          <p:cNvSpPr/>
          <p:nvPr/>
        </p:nvSpPr>
        <p:spPr>
          <a:xfrm>
            <a:off x="761970" y="507949"/>
            <a:ext cx="1460480" cy="1904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spc="150" kern="0" dirty="0">
                <a:solidFill>
                  <a:srgbClr val="FF3E3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ALGORITHM MATRIX</a:t>
            </a:r>
            <a:endParaRPr lang="en-US" sz="900" dirty="0"/>
          </a:p>
        </p:txBody>
      </p:sp>
      <p:sp>
        <p:nvSpPr>
          <p:cNvPr id="22" name="Text 15"/>
          <p:cNvSpPr/>
          <p:nvPr/>
        </p:nvSpPr>
        <p:spPr>
          <a:xfrm>
            <a:off x="761970" y="698510"/>
            <a:ext cx="4444898" cy="507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600" b="1" spc="-50" kern="0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알고리즘을 움직이는 2대 핵심 지표</a:t>
            </a:r>
            <a:endParaRPr lang="en-US" sz="2600" dirty="0"/>
          </a:p>
        </p:txBody>
      </p:sp>
      <p:sp>
        <p:nvSpPr>
          <p:cNvPr id="23" name="Text 16"/>
          <p:cNvSpPr/>
          <p:nvPr/>
        </p:nvSpPr>
        <p:spPr>
          <a:xfrm>
            <a:off x="761970" y="1206459"/>
            <a:ext cx="5524348" cy="1904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9CA3A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유튜브 알고리즘이 내 영상을 피드에 뿌려줄 때 최우선으로 검증하는 핵심 정량적 지표입니다.</a:t>
            </a:r>
            <a:endParaRPr lang="en-US" sz="1200" dirty="0"/>
          </a:p>
        </p:txBody>
      </p:sp>
      <p:sp>
        <p:nvSpPr>
          <p:cNvPr id="24" name="Text 17"/>
          <p:cNvSpPr/>
          <p:nvPr/>
        </p:nvSpPr>
        <p:spPr>
          <a:xfrm>
            <a:off x="1523939" y="1904970"/>
            <a:ext cx="1396929" cy="254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노출 클릭률 (CTR)</a:t>
            </a:r>
            <a:endParaRPr lang="en-US" sz="1400" dirty="0"/>
          </a:p>
        </p:txBody>
      </p:sp>
      <p:sp>
        <p:nvSpPr>
          <p:cNvPr id="25" name="Text 18"/>
          <p:cNvSpPr/>
          <p:nvPr/>
        </p:nvSpPr>
        <p:spPr>
          <a:xfrm>
            <a:off x="1523939" y="2158990"/>
            <a:ext cx="1206459" cy="1270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9CA3A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시선을 잡는 첫인상의 척도</a:t>
            </a:r>
            <a:endParaRPr lang="en-US" sz="900" dirty="0"/>
          </a:p>
        </p:txBody>
      </p:sp>
      <p:sp>
        <p:nvSpPr>
          <p:cNvPr id="26" name="Text 19"/>
          <p:cNvSpPr/>
          <p:nvPr/>
        </p:nvSpPr>
        <p:spPr>
          <a:xfrm>
            <a:off x="952439" y="2603480"/>
            <a:ext cx="1587490" cy="4444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3E3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8.0% </a:t>
            </a:r>
            <a:pPr algn="l" indent="0" marL="0">
              <a:buNone/>
            </a:pPr>
            <a:r>
              <a:rPr lang="en-US" sz="2400" dirty="0">
                <a:solidFill>
                  <a:srgbClr val="FF3E3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이상 목표</a:t>
            </a:r>
            <a:endParaRPr lang="en-US" sz="2400" dirty="0"/>
          </a:p>
        </p:txBody>
      </p:sp>
      <p:sp>
        <p:nvSpPr>
          <p:cNvPr id="27" name="Text 20"/>
          <p:cNvSpPr/>
          <p:nvPr/>
        </p:nvSpPr>
        <p:spPr>
          <a:xfrm>
            <a:off x="952439" y="3047970"/>
            <a:ext cx="4698919" cy="3810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00" dirty="0">
                <a:solidFill>
                  <a:srgbClr val="9CA3A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유튜브가 영상을 추천 피드에 띄워줄 때(노출), 시청자가 얼마나 흥미를 느껴 클릭했는가에 대한 수치입니다.</a:t>
            </a:r>
            <a:endParaRPr lang="en-US" sz="1000" dirty="0"/>
          </a:p>
        </p:txBody>
      </p:sp>
      <p:sp>
        <p:nvSpPr>
          <p:cNvPr id="28" name="Text 21"/>
          <p:cNvSpPr/>
          <p:nvPr/>
        </p:nvSpPr>
        <p:spPr>
          <a:xfrm>
            <a:off x="1079449" y="3682929"/>
            <a:ext cx="1777959" cy="1904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E5E7EB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노출 클릭률(CTR) 주요 벤치마크 (%)</a:t>
            </a:r>
            <a:endParaRPr lang="en-US" sz="900" dirty="0"/>
          </a:p>
        </p:txBody>
      </p:sp>
      <p:sp>
        <p:nvSpPr>
          <p:cNvPr id="29" name="Text 22"/>
          <p:cNvSpPr/>
          <p:nvPr/>
        </p:nvSpPr>
        <p:spPr>
          <a:xfrm>
            <a:off x="6984827" y="1904970"/>
            <a:ext cx="1904970" cy="254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평균 시청 지속시간 (AVD)</a:t>
            </a:r>
            <a:endParaRPr lang="en-US" sz="1400" dirty="0"/>
          </a:p>
        </p:txBody>
      </p:sp>
      <p:sp>
        <p:nvSpPr>
          <p:cNvPr id="30" name="Text 23"/>
          <p:cNvSpPr/>
          <p:nvPr/>
        </p:nvSpPr>
        <p:spPr>
          <a:xfrm>
            <a:off x="6984827" y="2158990"/>
            <a:ext cx="1714500" cy="1270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9CA3A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콘텐츠 자체의 흡입력을 판단하는 기준</a:t>
            </a:r>
            <a:endParaRPr lang="en-US" sz="900" dirty="0"/>
          </a:p>
        </p:txBody>
      </p:sp>
      <p:sp>
        <p:nvSpPr>
          <p:cNvPr id="31" name="Text 24"/>
          <p:cNvSpPr/>
          <p:nvPr/>
        </p:nvSpPr>
        <p:spPr>
          <a:xfrm>
            <a:off x="6413327" y="2603480"/>
            <a:ext cx="1714500" cy="4444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3B82F6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50% </a:t>
            </a:r>
            <a:pPr algn="l" indent="0" marL="0">
              <a:buNone/>
            </a:pPr>
            <a:r>
              <a:rPr lang="en-US" sz="2400" dirty="0">
                <a:solidFill>
                  <a:srgbClr val="3B82F6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또는 4분 이상</a:t>
            </a:r>
            <a:endParaRPr lang="en-US" sz="2400" dirty="0"/>
          </a:p>
        </p:txBody>
      </p:sp>
      <p:sp>
        <p:nvSpPr>
          <p:cNvPr id="32" name="Text 25"/>
          <p:cNvSpPr/>
          <p:nvPr/>
        </p:nvSpPr>
        <p:spPr>
          <a:xfrm>
            <a:off x="6413327" y="3047970"/>
            <a:ext cx="4825837" cy="3810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00" dirty="0">
                <a:solidFill>
                  <a:srgbClr val="9CA3A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영상의 총 길이 중 시청자가 머무른 평균적인 비율입니다. 유튜브 알고리즘은 총 누적 시청 시간을 가장 중요하게 여깁니다.</a:t>
            </a:r>
            <a:endParaRPr lang="en-US" sz="1000" dirty="0"/>
          </a:p>
        </p:txBody>
      </p:sp>
      <p:sp>
        <p:nvSpPr>
          <p:cNvPr id="33" name="Text 26"/>
          <p:cNvSpPr/>
          <p:nvPr/>
        </p:nvSpPr>
        <p:spPr>
          <a:xfrm>
            <a:off x="6540337" y="3682929"/>
            <a:ext cx="1777959" cy="1904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E5E7EB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구독자를 유지하는 이상적 리텐션 커브</a:t>
            </a:r>
            <a:endParaRPr lang="en-US" sz="900" dirty="0"/>
          </a:p>
        </p:txBody>
      </p:sp>
      <p:sp>
        <p:nvSpPr>
          <p:cNvPr id="34" name="Text 27"/>
          <p:cNvSpPr/>
          <p:nvPr/>
        </p:nvSpPr>
        <p:spPr>
          <a:xfrm>
            <a:off x="6540337" y="3936858"/>
            <a:ext cx="698510" cy="1904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9CA3A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도입 (0~30초)</a:t>
            </a:r>
            <a:endParaRPr lang="en-US" sz="800" dirty="0"/>
          </a:p>
        </p:txBody>
      </p:sp>
      <p:sp>
        <p:nvSpPr>
          <p:cNvPr id="35" name="Text 28"/>
          <p:cNvSpPr/>
          <p:nvPr/>
        </p:nvSpPr>
        <p:spPr>
          <a:xfrm>
            <a:off x="6540337" y="4127419"/>
            <a:ext cx="1206459" cy="1904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이탈 최소화 (70% 사수)</a:t>
            </a:r>
            <a:endParaRPr lang="en-US" sz="900" dirty="0"/>
          </a:p>
        </p:txBody>
      </p:sp>
      <p:sp>
        <p:nvSpPr>
          <p:cNvPr id="36" name="Text 29"/>
          <p:cNvSpPr/>
          <p:nvPr/>
        </p:nvSpPr>
        <p:spPr>
          <a:xfrm>
            <a:off x="6540337" y="4444898"/>
            <a:ext cx="825520" cy="1904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9CA3A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본론 (30초~8분)</a:t>
            </a:r>
            <a:endParaRPr lang="en-US" sz="800" dirty="0"/>
          </a:p>
        </p:txBody>
      </p:sp>
      <p:sp>
        <p:nvSpPr>
          <p:cNvPr id="37" name="Text 30"/>
          <p:cNvSpPr/>
          <p:nvPr/>
        </p:nvSpPr>
        <p:spPr>
          <a:xfrm>
            <a:off x="6540337" y="4635368"/>
            <a:ext cx="1333470" cy="1904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완만한 하강 유지 (50%선)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D0E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61970" y="1650949"/>
            <a:ext cx="3428909" cy="4698919"/>
          </a:xfrm>
          <a:prstGeom prst="roundRect">
            <a:avLst>
              <a:gd name="adj" fmla="val 2667"/>
            </a:avLst>
          </a:prstGeom>
          <a:solidFill>
            <a:srgbClr val="161820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3619378" y="1841419"/>
            <a:ext cx="317480" cy="317480"/>
          </a:xfrm>
          <a:prstGeom prst="roundRect">
            <a:avLst>
              <a:gd name="adj" fmla="val 28802"/>
            </a:avLst>
          </a:prstGeom>
          <a:solidFill>
            <a:srgbClr val="FFFFFF">
              <a:alpha val="5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1015990" y="5460888"/>
            <a:ext cx="2984419" cy="634959"/>
          </a:xfrm>
          <a:prstGeom prst="rect">
            <a:avLst/>
          </a:prstGeom>
          <a:solidFill>
            <a:srgbClr val="FFFFFF">
              <a:alpha val="2000"/>
            </a:srgbClr>
          </a:solidFill>
          <a:ln/>
        </p:spPr>
      </p:sp>
      <p:sp>
        <p:nvSpPr>
          <p:cNvPr id="5" name="Shape 3"/>
          <p:cNvSpPr/>
          <p:nvPr/>
        </p:nvSpPr>
        <p:spPr>
          <a:xfrm>
            <a:off x="4381348" y="1650949"/>
            <a:ext cx="3428909" cy="4698919"/>
          </a:xfrm>
          <a:prstGeom prst="roundRect">
            <a:avLst>
              <a:gd name="adj" fmla="val 2667"/>
            </a:avLst>
          </a:prstGeom>
          <a:solidFill>
            <a:srgbClr val="161820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238848" y="1841419"/>
            <a:ext cx="317480" cy="317480"/>
          </a:xfrm>
          <a:prstGeom prst="roundRect">
            <a:avLst>
              <a:gd name="adj" fmla="val 28802"/>
            </a:avLst>
          </a:prstGeom>
          <a:solidFill>
            <a:srgbClr val="FFFFFF">
              <a:alpha val="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4635368" y="5460888"/>
            <a:ext cx="2984419" cy="634959"/>
          </a:xfrm>
          <a:prstGeom prst="rect">
            <a:avLst/>
          </a:prstGeom>
          <a:solidFill>
            <a:srgbClr val="FFFFFF">
              <a:alpha val="2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8000817" y="1650949"/>
            <a:ext cx="3428909" cy="4698919"/>
          </a:xfrm>
          <a:prstGeom prst="roundRect">
            <a:avLst>
              <a:gd name="adj" fmla="val 2667"/>
            </a:avLst>
          </a:prstGeom>
          <a:solidFill>
            <a:srgbClr val="161820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0921685" y="1841419"/>
            <a:ext cx="317480" cy="317480"/>
          </a:xfrm>
          <a:prstGeom prst="roundRect">
            <a:avLst>
              <a:gd name="adj" fmla="val 28802"/>
            </a:avLst>
          </a:prstGeom>
          <a:solidFill>
            <a:srgbClr val="FFFFFF">
              <a:alpha val="5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8254837" y="5460888"/>
            <a:ext cx="2984419" cy="634959"/>
          </a:xfrm>
          <a:prstGeom prst="rect">
            <a:avLst/>
          </a:prstGeom>
          <a:solidFill>
            <a:srgbClr val="FFFFFF">
              <a:alpha val="2000"/>
            </a:srgbClr>
          </a:solidFill>
          <a:ln/>
        </p:spPr>
      </p:sp>
      <p:pic>
        <p:nvPicPr>
          <p:cNvPr id="11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46388" y="1904970"/>
            <a:ext cx="127010" cy="127010"/>
          </a:xfrm>
          <a:prstGeom prst="rect">
            <a:avLst/>
          </a:prstGeom>
        </p:spPr>
      </p:pic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65858" y="1904970"/>
            <a:ext cx="127010" cy="127010"/>
          </a:xfrm>
          <a:prstGeom prst="rect">
            <a:avLst/>
          </a:prstGeom>
        </p:spPr>
      </p:pic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985236" y="1904970"/>
            <a:ext cx="127010" cy="127010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761970" y="507949"/>
            <a:ext cx="1015990" cy="1904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spc="150" kern="0" dirty="0">
                <a:solidFill>
                  <a:srgbClr val="FF3E3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STRATEGY 01</a:t>
            </a:r>
            <a:endParaRPr lang="en-US" sz="900" dirty="0"/>
          </a:p>
        </p:txBody>
      </p:sp>
      <p:sp>
        <p:nvSpPr>
          <p:cNvPr id="15" name="Text 10"/>
          <p:cNvSpPr/>
          <p:nvPr/>
        </p:nvSpPr>
        <p:spPr>
          <a:xfrm>
            <a:off x="761970" y="698510"/>
            <a:ext cx="5968837" cy="507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600" b="1" spc="-50" kern="0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0.5초 만에 결정되는 클릭률(CTR) 극대화 법칙</a:t>
            </a:r>
            <a:endParaRPr lang="en-US" sz="2600" dirty="0"/>
          </a:p>
        </p:txBody>
      </p:sp>
      <p:sp>
        <p:nvSpPr>
          <p:cNvPr id="16" name="Text 11"/>
          <p:cNvSpPr/>
          <p:nvPr/>
        </p:nvSpPr>
        <p:spPr>
          <a:xfrm>
            <a:off x="761970" y="1206459"/>
            <a:ext cx="5397337" cy="1904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9CA3A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무한 스크롤 피드 위에서 시청자의 마우스를 멈추게 하는 썸네일과 제목 설계 노하우입니다.</a:t>
            </a:r>
            <a:endParaRPr lang="en-US" sz="1200" dirty="0"/>
          </a:p>
        </p:txBody>
      </p:sp>
      <p:sp>
        <p:nvSpPr>
          <p:cNvPr id="17" name="Text 12"/>
          <p:cNvSpPr/>
          <p:nvPr/>
        </p:nvSpPr>
        <p:spPr>
          <a:xfrm>
            <a:off x="952439" y="1904970"/>
            <a:ext cx="317480" cy="254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01</a:t>
            </a:r>
            <a:endParaRPr lang="en-US" sz="1600" dirty="0"/>
          </a:p>
        </p:txBody>
      </p:sp>
      <p:sp>
        <p:nvSpPr>
          <p:cNvPr id="18" name="Text 13"/>
          <p:cNvSpPr/>
          <p:nvPr/>
        </p:nvSpPr>
        <p:spPr>
          <a:xfrm>
            <a:off x="952439" y="2285909"/>
            <a:ext cx="2095439" cy="254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인물 중심의 '시선 처리'와 '대비'</a:t>
            </a:r>
            <a:endParaRPr lang="en-US" sz="1300" dirty="0"/>
          </a:p>
        </p:txBody>
      </p:sp>
      <p:sp>
        <p:nvSpPr>
          <p:cNvPr id="19" name="Text 14"/>
          <p:cNvSpPr/>
          <p:nvPr/>
        </p:nvSpPr>
        <p:spPr>
          <a:xfrm>
            <a:off x="952439" y="2666939"/>
            <a:ext cx="2984419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950" dirty="0">
                <a:solidFill>
                  <a:srgbClr val="9CA3A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썸네일에 등장하는 얼굴의 눈은 시청자의 눈과 마주쳐야 합니다. 인물 테두리에 얇은 아웃라인이나 대조되는 뒷배경 색상(무채색 대비 보색)을 배치하여 인물을 명확히 분리하세요.</a:t>
            </a:r>
            <a:endParaRPr lang="en-US" sz="950" dirty="0"/>
          </a:p>
        </p:txBody>
      </p:sp>
      <p:sp>
        <p:nvSpPr>
          <p:cNvPr id="20" name="Text 15"/>
          <p:cNvSpPr/>
          <p:nvPr/>
        </p:nvSpPr>
        <p:spPr>
          <a:xfrm>
            <a:off x="1079449" y="5587898"/>
            <a:ext cx="444490" cy="1270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700" b="1" spc="50" kern="0" dirty="0">
                <a:solidFill>
                  <a:srgbClr val="FF3E3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실전 TIP</a:t>
            </a:r>
            <a:endParaRPr lang="en-US" sz="700" dirty="0"/>
          </a:p>
        </p:txBody>
      </p:sp>
      <p:sp>
        <p:nvSpPr>
          <p:cNvPr id="21" name="Text 16"/>
          <p:cNvSpPr/>
          <p:nvPr/>
        </p:nvSpPr>
        <p:spPr>
          <a:xfrm>
            <a:off x="1079449" y="5714817"/>
            <a:ext cx="2349459" cy="317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5000"/>
              </a:lnSpc>
              <a:buNone/>
            </a:pPr>
            <a:r>
              <a:rPr lang="en-US" sz="800" dirty="0">
                <a:solidFill>
                  <a:srgbClr val="D1D5DB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피사체 크기는 썸네일 전체의 40% 이상을 차지하게 하여 모바일에서도 한눈에 잡히게 하세요.</a:t>
            </a:r>
            <a:endParaRPr lang="en-US" sz="800" dirty="0"/>
          </a:p>
        </p:txBody>
      </p:sp>
      <p:sp>
        <p:nvSpPr>
          <p:cNvPr id="22" name="Text 17"/>
          <p:cNvSpPr/>
          <p:nvPr/>
        </p:nvSpPr>
        <p:spPr>
          <a:xfrm>
            <a:off x="4571909" y="1904970"/>
            <a:ext cx="381030" cy="254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02</a:t>
            </a:r>
            <a:endParaRPr lang="en-US" sz="1600" dirty="0"/>
          </a:p>
        </p:txBody>
      </p:sp>
      <p:sp>
        <p:nvSpPr>
          <p:cNvPr id="23" name="Text 18"/>
          <p:cNvSpPr/>
          <p:nvPr/>
        </p:nvSpPr>
        <p:spPr>
          <a:xfrm>
            <a:off x="4571909" y="2285909"/>
            <a:ext cx="2793949" cy="254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텍스트 정보의 극단적인 절제 (3단어 이하)</a:t>
            </a:r>
            <a:endParaRPr lang="en-US" sz="1300" dirty="0"/>
          </a:p>
        </p:txBody>
      </p:sp>
      <p:sp>
        <p:nvSpPr>
          <p:cNvPr id="24" name="Text 19"/>
          <p:cNvSpPr/>
          <p:nvPr/>
        </p:nvSpPr>
        <p:spPr>
          <a:xfrm>
            <a:off x="4571909" y="2666939"/>
            <a:ext cx="2793949" cy="825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950" dirty="0">
                <a:solidFill>
                  <a:srgbClr val="9CA3A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제목을 썸네일에 그대로 받아쓰는 실수를 범하지 마세요. 제목과 썸네일 텍스트는 상호보완적이어야 합니다. 한 번에 인지할 수 있도록 최대 3단어(10글자 이내)로 핵심 혜택만 제시하세요.</a:t>
            </a:r>
            <a:endParaRPr lang="en-US" sz="950" dirty="0"/>
          </a:p>
        </p:txBody>
      </p:sp>
      <p:sp>
        <p:nvSpPr>
          <p:cNvPr id="25" name="Text 20"/>
          <p:cNvSpPr/>
          <p:nvPr/>
        </p:nvSpPr>
        <p:spPr>
          <a:xfrm>
            <a:off x="4698919" y="5587898"/>
            <a:ext cx="444490" cy="1270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700" b="1" spc="50" kern="0" dirty="0">
                <a:solidFill>
                  <a:srgbClr val="FF3E3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실전 TIP</a:t>
            </a:r>
            <a:endParaRPr lang="en-US" sz="700" dirty="0"/>
          </a:p>
        </p:txBody>
      </p:sp>
      <p:sp>
        <p:nvSpPr>
          <p:cNvPr id="26" name="Text 21"/>
          <p:cNvSpPr/>
          <p:nvPr/>
        </p:nvSpPr>
        <p:spPr>
          <a:xfrm>
            <a:off x="4698919" y="5714817"/>
            <a:ext cx="2603480" cy="317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5000"/>
              </a:lnSpc>
              <a:buNone/>
            </a:pPr>
            <a:r>
              <a:rPr lang="en-US" sz="800" dirty="0">
                <a:solidFill>
                  <a:srgbClr val="D1D5DB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'핵심 수치' 또는 '감정 키워드'만 노란색이나 흰색 고대비 서체로 강조하는 것이 정석입니다.</a:t>
            </a:r>
            <a:endParaRPr lang="en-US" sz="800" dirty="0"/>
          </a:p>
        </p:txBody>
      </p:sp>
      <p:sp>
        <p:nvSpPr>
          <p:cNvPr id="27" name="Text 22"/>
          <p:cNvSpPr/>
          <p:nvPr/>
        </p:nvSpPr>
        <p:spPr>
          <a:xfrm>
            <a:off x="8191287" y="1904970"/>
            <a:ext cx="381030" cy="254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03</a:t>
            </a:r>
            <a:endParaRPr lang="en-US" sz="1600" dirty="0"/>
          </a:p>
        </p:txBody>
      </p:sp>
      <p:sp>
        <p:nvSpPr>
          <p:cNvPr id="28" name="Text 23"/>
          <p:cNvSpPr/>
          <p:nvPr/>
        </p:nvSpPr>
        <p:spPr>
          <a:xfrm>
            <a:off x="8191287" y="2285909"/>
            <a:ext cx="2222449" cy="254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인지부조화 유발형 호기심 타이틀</a:t>
            </a:r>
            <a:endParaRPr lang="en-US" sz="1300" dirty="0"/>
          </a:p>
        </p:txBody>
      </p:sp>
      <p:sp>
        <p:nvSpPr>
          <p:cNvPr id="29" name="Text 24"/>
          <p:cNvSpPr/>
          <p:nvPr/>
        </p:nvSpPr>
        <p:spPr>
          <a:xfrm>
            <a:off x="8191287" y="2666939"/>
            <a:ext cx="3047970" cy="2349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950" dirty="0">
                <a:solidFill>
                  <a:srgbClr val="9CA3A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"~하는 법" 같은 뻔한 제목보다는 "당신이 지금까지 ~를 몰랐던 진짜 이유"처럼 시청자가 알고 있던 지식의 공백을 자극하여 궁금증을 참을 수 없게 만드는 구조로 설계하세요.</a:t>
            </a:r>
            <a:endParaRPr lang="en-US" sz="950" dirty="0"/>
          </a:p>
        </p:txBody>
      </p:sp>
      <p:sp>
        <p:nvSpPr>
          <p:cNvPr id="30" name="Text 25"/>
          <p:cNvSpPr/>
          <p:nvPr/>
        </p:nvSpPr>
        <p:spPr>
          <a:xfrm>
            <a:off x="8318297" y="5587898"/>
            <a:ext cx="444490" cy="1270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700" b="1" spc="50" kern="0" dirty="0">
                <a:solidFill>
                  <a:srgbClr val="FF3E3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실전 TIP</a:t>
            </a:r>
            <a:endParaRPr lang="en-US" sz="700" dirty="0"/>
          </a:p>
        </p:txBody>
      </p:sp>
      <p:sp>
        <p:nvSpPr>
          <p:cNvPr id="31" name="Text 26"/>
          <p:cNvSpPr/>
          <p:nvPr/>
        </p:nvSpPr>
        <p:spPr>
          <a:xfrm>
            <a:off x="8318297" y="5714817"/>
            <a:ext cx="2730398" cy="317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5000"/>
              </a:lnSpc>
              <a:buNone/>
            </a:pPr>
            <a:r>
              <a:rPr lang="en-US" sz="800" dirty="0">
                <a:solidFill>
                  <a:srgbClr val="D1D5DB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단, 클릭 후 30초 안에 그 의문을 해소하지 못하면 심각한 이탈(AVD 급락)로 이어집니다.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D0E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70" y="1650949"/>
            <a:ext cx="3428909" cy="38103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761970" y="1650949"/>
            <a:ext cx="3428909" cy="4698919"/>
          </a:xfrm>
          <a:prstGeom prst="roundRect">
            <a:avLst>
              <a:gd name="adj" fmla="val 2667"/>
            </a:avLst>
          </a:prstGeom>
          <a:solidFill>
            <a:srgbClr val="161820"/>
          </a:solidFill>
          <a:ln w="25400">
            <a:solidFill>
              <a:srgbClr val="FF3E3E"/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4381348" y="1650949"/>
            <a:ext cx="3428909" cy="4698919"/>
          </a:xfrm>
          <a:prstGeom prst="roundRect">
            <a:avLst>
              <a:gd name="adj" fmla="val 2667"/>
            </a:avLst>
          </a:prstGeom>
          <a:solidFill>
            <a:srgbClr val="161820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4381348" y="1650949"/>
            <a:ext cx="3428909" cy="381030"/>
          </a:xfrm>
          <a:prstGeom prst="rect">
            <a:avLst/>
          </a:prstGeom>
          <a:solidFill>
            <a:srgbClr val="FFFFFF">
              <a:alpha val="8000"/>
            </a:srgbClr>
          </a:solidFill>
          <a:ln/>
        </p:spPr>
      </p:sp>
      <p:sp>
        <p:nvSpPr>
          <p:cNvPr id="6" name="Shape 3"/>
          <p:cNvSpPr/>
          <p:nvPr/>
        </p:nvSpPr>
        <p:spPr>
          <a:xfrm>
            <a:off x="8000817" y="1650949"/>
            <a:ext cx="3428909" cy="4698919"/>
          </a:xfrm>
          <a:prstGeom prst="roundRect">
            <a:avLst>
              <a:gd name="adj" fmla="val 2667"/>
            </a:avLst>
          </a:prstGeom>
          <a:solidFill>
            <a:srgbClr val="161820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8000817" y="1650949"/>
            <a:ext cx="3428909" cy="381030"/>
          </a:xfrm>
          <a:prstGeom prst="rect">
            <a:avLst/>
          </a:prstGeom>
          <a:solidFill>
            <a:srgbClr val="FFFFFF">
              <a:alpha val="8000"/>
            </a:srgbClr>
          </a:solidFill>
          <a:ln/>
        </p:spPr>
      </p:sp>
      <p:sp>
        <p:nvSpPr>
          <p:cNvPr id="8" name="Shape 5"/>
          <p:cNvSpPr/>
          <p:nvPr/>
        </p:nvSpPr>
        <p:spPr>
          <a:xfrm>
            <a:off x="952439" y="5683087"/>
            <a:ext cx="2984419" cy="0"/>
          </a:xfrm>
          <a:prstGeom prst="line">
            <a:avLst/>
          </a:prstGeom>
          <a:noFill/>
          <a:ln w="12700">
            <a:solidFill>
              <a:srgbClr val="FFFFFF">
                <a:alpha val="8000"/>
              </a:srgbClr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4571909" y="5746547"/>
            <a:ext cx="2984419" cy="0"/>
          </a:xfrm>
          <a:prstGeom prst="line">
            <a:avLst/>
          </a:prstGeom>
          <a:noFill/>
          <a:ln w="12700">
            <a:solidFill>
              <a:srgbClr val="FFFFFF">
                <a:alpha val="8000"/>
              </a:srgbClr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8191287" y="5746547"/>
            <a:ext cx="2984419" cy="0"/>
          </a:xfrm>
          <a:prstGeom prst="line">
            <a:avLst/>
          </a:prstGeom>
          <a:noFill/>
          <a:ln w="12700">
            <a:solidFill>
              <a:srgbClr val="FFFFFF">
                <a:alpha val="8000"/>
              </a:srgbClr>
            </a:solidFill>
            <a:prstDash val="solid"/>
          </a:ln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2439" y="2222449"/>
            <a:ext cx="127010" cy="127010"/>
          </a:xfrm>
          <a:prstGeom prst="rect">
            <a:avLst/>
          </a:prstGeom>
        </p:spPr>
      </p:pic>
      <p:pic>
        <p:nvPicPr>
          <p:cNvPr id="12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71909" y="2222449"/>
            <a:ext cx="127010" cy="127010"/>
          </a:xfrm>
          <a:prstGeom prst="rect">
            <a:avLst/>
          </a:prstGeom>
        </p:spPr>
      </p:pic>
      <p:pic>
        <p:nvPicPr>
          <p:cNvPr id="13" name="Image 3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191287" y="2222449"/>
            <a:ext cx="127010" cy="127010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761970" y="507949"/>
            <a:ext cx="1015990" cy="1904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spc="150" kern="0" dirty="0">
                <a:solidFill>
                  <a:srgbClr val="3B82F6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STRATEGY 02</a:t>
            </a:r>
            <a:endParaRPr lang="en-US" sz="900" dirty="0"/>
          </a:p>
        </p:txBody>
      </p:sp>
      <p:sp>
        <p:nvSpPr>
          <p:cNvPr id="15" name="Text 9"/>
          <p:cNvSpPr/>
          <p:nvPr/>
        </p:nvSpPr>
        <p:spPr>
          <a:xfrm>
            <a:off x="761970" y="698510"/>
            <a:ext cx="5714817" cy="507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600" b="1" spc="-50" kern="0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이탈을 막고 몰입을 만드는 콘텐츠 3단계 구성</a:t>
            </a:r>
            <a:endParaRPr lang="en-US" sz="2600" dirty="0"/>
          </a:p>
        </p:txBody>
      </p:sp>
      <p:sp>
        <p:nvSpPr>
          <p:cNvPr id="16" name="Text 10"/>
          <p:cNvSpPr/>
          <p:nvPr/>
        </p:nvSpPr>
        <p:spPr>
          <a:xfrm>
            <a:off x="761970" y="1206459"/>
            <a:ext cx="5651358" cy="1904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9CA3A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알고리즘이 '최고의 추천 영상'으로 선정하도록 만드는 이상적인 시청 유지력(AVD) 공식입니다.</a:t>
            </a:r>
            <a:endParaRPr lang="en-US" sz="1200" dirty="0"/>
          </a:p>
        </p:txBody>
      </p:sp>
      <p:sp>
        <p:nvSpPr>
          <p:cNvPr id="17" name="Text 11"/>
          <p:cNvSpPr/>
          <p:nvPr/>
        </p:nvSpPr>
        <p:spPr>
          <a:xfrm>
            <a:off x="1587490" y="1777959"/>
            <a:ext cx="1777959" cy="1904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0 ~ 30초: 오프닝 훅 (Hooking)</a:t>
            </a:r>
            <a:endParaRPr lang="en-US" sz="1000" dirty="0"/>
          </a:p>
        </p:txBody>
      </p:sp>
      <p:sp>
        <p:nvSpPr>
          <p:cNvPr id="18" name="Text 12"/>
          <p:cNvSpPr/>
          <p:nvPr/>
        </p:nvSpPr>
        <p:spPr>
          <a:xfrm>
            <a:off x="1143000" y="2222449"/>
            <a:ext cx="1523939" cy="254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시작과 동시에 본론 돌입</a:t>
            </a:r>
            <a:endParaRPr lang="en-US" sz="1200" dirty="0"/>
          </a:p>
        </p:txBody>
      </p:sp>
      <p:sp>
        <p:nvSpPr>
          <p:cNvPr id="19" name="Text 13"/>
          <p:cNvSpPr/>
          <p:nvPr/>
        </p:nvSpPr>
        <p:spPr>
          <a:xfrm>
            <a:off x="952439" y="2539929"/>
            <a:ext cx="2857409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900" dirty="0">
                <a:solidFill>
                  <a:srgbClr val="9CA3A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채널 인트로, 불필요한 인사("안녕하세요 누구입니다")로 시간을 낭비하면 30초 이탈률이 50%를 초과합니다. 인트로 이전에 이 영상이 줄 확실한 가치와 결론을 10초 만에 정의해야 합니다.</a:t>
            </a:r>
            <a:endParaRPr lang="en-US" sz="900" dirty="0"/>
          </a:p>
        </p:txBody>
      </p:sp>
      <p:sp>
        <p:nvSpPr>
          <p:cNvPr id="20" name="Text 14"/>
          <p:cNvSpPr/>
          <p:nvPr/>
        </p:nvSpPr>
        <p:spPr>
          <a:xfrm>
            <a:off x="952439" y="5778368"/>
            <a:ext cx="1904970" cy="1904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800" dirty="0">
                <a:solidFill>
                  <a:srgbClr val="D1D5DB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✓ 장황한 자기소개 및 오프닝 로고 과감히 삭제</a:t>
            </a:r>
            <a:endParaRPr lang="en-US" sz="800" dirty="0"/>
          </a:p>
        </p:txBody>
      </p:sp>
      <p:sp>
        <p:nvSpPr>
          <p:cNvPr id="21" name="Text 15"/>
          <p:cNvSpPr/>
          <p:nvPr/>
        </p:nvSpPr>
        <p:spPr>
          <a:xfrm>
            <a:off x="952439" y="6032388"/>
            <a:ext cx="1841419" cy="1904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800" dirty="0">
                <a:solidFill>
                  <a:srgbClr val="D1D5DB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✓ 영상 끝까지 시청해야 할 명확한 보상 언급</a:t>
            </a:r>
            <a:endParaRPr lang="en-US" sz="800" dirty="0"/>
          </a:p>
        </p:txBody>
      </p:sp>
      <p:sp>
        <p:nvSpPr>
          <p:cNvPr id="22" name="Text 16"/>
          <p:cNvSpPr/>
          <p:nvPr/>
        </p:nvSpPr>
        <p:spPr>
          <a:xfrm>
            <a:off x="4381348" y="1650949"/>
            <a:ext cx="3428909" cy="38103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E5E7EB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30초 ~ 8분: 본론 (Pattern Interrupt)</a:t>
            </a:r>
            <a:endParaRPr lang="en-US" sz="1000" dirty="0"/>
          </a:p>
        </p:txBody>
      </p:sp>
      <p:sp>
        <p:nvSpPr>
          <p:cNvPr id="23" name="Text 17"/>
          <p:cNvSpPr/>
          <p:nvPr/>
        </p:nvSpPr>
        <p:spPr>
          <a:xfrm>
            <a:off x="4762378" y="2222449"/>
            <a:ext cx="1587490" cy="254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5초마다 지루함 깨뜨리기</a:t>
            </a:r>
            <a:endParaRPr lang="en-US" sz="1200" dirty="0"/>
          </a:p>
        </p:txBody>
      </p:sp>
      <p:sp>
        <p:nvSpPr>
          <p:cNvPr id="24" name="Text 18"/>
          <p:cNvSpPr/>
          <p:nvPr/>
        </p:nvSpPr>
        <p:spPr>
          <a:xfrm>
            <a:off x="4571909" y="2539929"/>
            <a:ext cx="2857409" cy="7619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900" dirty="0">
                <a:solidFill>
                  <a:srgbClr val="9CA3A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아무리 좋은 정보라도 화면이 고정되어 있다면 이탈합니다. 패턴 인터럽트(Pattern Interrupt) 기법을 사용하여 최소 5~8초 간격으로 화면 앵글 변경, 자막 효과, 효과음, 자료 화면을 전환하세요.</a:t>
            </a:r>
            <a:endParaRPr lang="en-US" sz="900" dirty="0"/>
          </a:p>
        </p:txBody>
      </p:sp>
      <p:sp>
        <p:nvSpPr>
          <p:cNvPr id="25" name="Text 19"/>
          <p:cNvSpPr/>
          <p:nvPr/>
        </p:nvSpPr>
        <p:spPr>
          <a:xfrm>
            <a:off x="4571909" y="5778368"/>
            <a:ext cx="2095439" cy="1904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800" dirty="0">
                <a:solidFill>
                  <a:srgbClr val="D1D5DB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✓ 'A-roll(말하는 얼굴)'과 'B-roll(자료)'의 5:5 조율</a:t>
            </a:r>
            <a:endParaRPr lang="en-US" sz="800" dirty="0"/>
          </a:p>
        </p:txBody>
      </p:sp>
      <p:sp>
        <p:nvSpPr>
          <p:cNvPr id="26" name="Text 20"/>
          <p:cNvSpPr/>
          <p:nvPr/>
        </p:nvSpPr>
        <p:spPr>
          <a:xfrm>
            <a:off x="4571909" y="6032388"/>
            <a:ext cx="1968429" cy="1904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800" dirty="0">
                <a:solidFill>
                  <a:srgbClr val="D1D5DB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✓ 말의 템포가 늘어지는 무음 구간 무조건 컷편집</a:t>
            </a:r>
            <a:endParaRPr lang="en-US" sz="800" dirty="0"/>
          </a:p>
        </p:txBody>
      </p:sp>
      <p:sp>
        <p:nvSpPr>
          <p:cNvPr id="27" name="Text 21"/>
          <p:cNvSpPr/>
          <p:nvPr/>
        </p:nvSpPr>
        <p:spPr>
          <a:xfrm>
            <a:off x="8000817" y="1650949"/>
            <a:ext cx="3428909" cy="38103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E5E7EB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아웃트로: 다음 영상 연쇄 유입 (Loop)</a:t>
            </a:r>
            <a:endParaRPr lang="en-US" sz="1000" dirty="0"/>
          </a:p>
        </p:txBody>
      </p:sp>
      <p:sp>
        <p:nvSpPr>
          <p:cNvPr id="28" name="Text 22"/>
          <p:cNvSpPr/>
          <p:nvPr/>
        </p:nvSpPr>
        <p:spPr>
          <a:xfrm>
            <a:off x="8445307" y="2222449"/>
            <a:ext cx="1904970" cy="254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"안녕히 계세요" 말하는 순간 끝</a:t>
            </a:r>
            <a:endParaRPr lang="en-US" sz="1200" dirty="0"/>
          </a:p>
        </p:txBody>
      </p:sp>
      <p:sp>
        <p:nvSpPr>
          <p:cNvPr id="29" name="Text 23"/>
          <p:cNvSpPr/>
          <p:nvPr/>
        </p:nvSpPr>
        <p:spPr>
          <a:xfrm>
            <a:off x="8191287" y="2539929"/>
            <a:ext cx="2857409" cy="7619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900" dirty="0">
                <a:solidFill>
                  <a:srgbClr val="9CA3A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시청자들은 영상을 끝내겠다는 대사("오늘 준비한 영상은...")가 나오면 바로 창을 닫습니다. 인사를 생략하고 곧장 '최종 화면(엔드카드)' 기능을 활용해 다음 시리즈 영상으로 강제 연동해야 합니다.</a:t>
            </a:r>
            <a:endParaRPr lang="en-US" sz="900" dirty="0"/>
          </a:p>
        </p:txBody>
      </p:sp>
      <p:sp>
        <p:nvSpPr>
          <p:cNvPr id="30" name="Text 24"/>
          <p:cNvSpPr/>
          <p:nvPr/>
        </p:nvSpPr>
        <p:spPr>
          <a:xfrm>
            <a:off x="8191287" y="5778368"/>
            <a:ext cx="2349459" cy="10159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800" dirty="0">
                <a:solidFill>
                  <a:srgbClr val="D1D5DB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✓ 클로징 멘트 없이 "바로 우측의 다음 비법도 확인하세요"</a:t>
            </a:r>
            <a:endParaRPr lang="en-US" sz="800" dirty="0"/>
          </a:p>
        </p:txBody>
      </p:sp>
      <p:sp>
        <p:nvSpPr>
          <p:cNvPr id="31" name="Text 25"/>
          <p:cNvSpPr/>
          <p:nvPr/>
        </p:nvSpPr>
        <p:spPr>
          <a:xfrm>
            <a:off x="8191287" y="6032388"/>
            <a:ext cx="1841419" cy="1904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800" dirty="0">
                <a:solidFill>
                  <a:srgbClr val="D1D5DB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✓ 다음 편 썸네일 노출 시간을 10~15초 확보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Slide 1</vt:lpstr>
      <vt:lpstr>Slide 2</vt:lpstr>
      <vt:lpstr>Slide 3</vt:lpstr>
      <vt:lpstr>Slide 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유튜브 채널 성공을 위한 핵심 가이드</dc:title>
  <dc:subject>PptxGenJS Presentation</dc:subject>
  <dc:creator>PptxGenJS</dc:creator>
  <cp:lastModifiedBy>PptxGenJS</cp:lastModifiedBy>
  <cp:revision>1</cp:revision>
  <dcterms:created xsi:type="dcterms:W3CDTF">2026-09-09T06:08:50Z</dcterms:created>
  <dcterms:modified xsi:type="dcterms:W3CDTF">2026-09-09T06:08:50Z</dcterms:modified>
</cp:coreProperties>
</file>