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288" r:id="rId5"/>
    <p:sldId id="300" r:id="rId6"/>
    <p:sldId id="307" r:id="rId7"/>
    <p:sldId id="318" r:id="rId8"/>
    <p:sldId id="304" r:id="rId9"/>
    <p:sldId id="310" r:id="rId10"/>
    <p:sldId id="314" r:id="rId11"/>
    <p:sldId id="315" r:id="rId12"/>
    <p:sldId id="311" r:id="rId13"/>
    <p:sldId id="308" r:id="rId14"/>
    <p:sldId id="312" r:id="rId15"/>
    <p:sldId id="313" r:id="rId16"/>
    <p:sldId id="316" r:id="rId17"/>
    <p:sldId id="317" r:id="rId18"/>
    <p:sldId id="309" r:id="rId19"/>
  </p:sldIdLst>
  <p:sldSz cx="12192000" cy="6858000"/>
  <p:notesSz cx="6858000" cy="9144000"/>
  <p:defaultTextStyle>
    <a:defPPr>
      <a:defRPr lang="ko-Kore-KR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F0"/>
    <a:srgbClr val="266D6D"/>
    <a:srgbClr val="257673"/>
    <a:srgbClr val="419B99"/>
    <a:srgbClr val="7BBDB9"/>
    <a:srgbClr val="D7E4B0"/>
    <a:srgbClr val="7BBDB8"/>
    <a:srgbClr val="288B88"/>
    <a:srgbClr val="429B98"/>
    <a:srgbClr val="7CC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/>
    <p:restoredTop sz="95853"/>
  </p:normalViewPr>
  <p:slideViewPr>
    <p:cSldViewPr snapToGrid="0">
      <p:cViewPr varScale="1">
        <p:scale>
          <a:sx n="136" d="100"/>
          <a:sy n="136" d="100"/>
        </p:scale>
        <p:origin x="2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3C9F2A4-8705-503E-EA5C-2363860A8D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EC0B31-73FE-01FD-414B-971A7CA7E9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B8C0-7A49-9447-913B-3ACD9F10BB6C}" type="datetimeFigureOut">
              <a:rPr kumimoji="1" lang="ko-Kore-KR" altLang="en-US" smtClean="0"/>
              <a:t>4/21/26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A48ECA1-874E-1849-DEB9-2302E9D74D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D173EDA-4F46-AD20-FCA1-26403DD85C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FB4FD-E3ED-2E42-9401-8FFB3967520C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9876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E8C07-B961-D24D-A568-2EECDB0DB8B5}" type="datetimeFigureOut">
              <a:rPr kumimoji="1" lang="ko-Kore-KR" altLang="en-US" smtClean="0"/>
              <a:t>4/21/26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E6A24-F276-294D-9E59-46A995E4FAD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9895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E6A24-F276-294D-9E59-46A995E4FAD1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14439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E6A24-F276-294D-9E59-46A995E4FAD1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8457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E6A24-F276-294D-9E59-46A995E4FAD1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0197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A37EDD5-6F10-9B61-AB28-77AE3E3DB335}"/>
              </a:ext>
            </a:extLst>
          </p:cNvPr>
          <p:cNvSpPr/>
          <p:nvPr userDrawn="1"/>
        </p:nvSpPr>
        <p:spPr>
          <a:xfrm rot="10800000"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0000">
                <a:srgbClr val="7CC4C5"/>
              </a:gs>
              <a:gs pos="0">
                <a:srgbClr val="2C8080"/>
              </a:gs>
              <a:gs pos="86000">
                <a:srgbClr val="ADD8BE"/>
              </a:gs>
              <a:gs pos="100000">
                <a:srgbClr val="DDEBB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  <p:sp>
        <p:nvSpPr>
          <p:cNvPr id="63" name="자유형 62">
            <a:extLst>
              <a:ext uri="{FF2B5EF4-FFF2-40B4-BE49-F238E27FC236}">
                <a16:creationId xmlns:a16="http://schemas.microsoft.com/office/drawing/2014/main" id="{442C3E69-064C-953D-A607-085D71831F8E}"/>
              </a:ext>
            </a:extLst>
          </p:cNvPr>
          <p:cNvSpPr/>
          <p:nvPr userDrawn="1"/>
        </p:nvSpPr>
        <p:spPr>
          <a:xfrm>
            <a:off x="5947797" y="-32856"/>
            <a:ext cx="6267833" cy="6923714"/>
          </a:xfrm>
          <a:custGeom>
            <a:avLst/>
            <a:gdLst>
              <a:gd name="connsiteX0" fmla="*/ 2313231 w 6267833"/>
              <a:gd name="connsiteY0" fmla="*/ 0 h 6923714"/>
              <a:gd name="connsiteX1" fmla="*/ 6267833 w 6267833"/>
              <a:gd name="connsiteY1" fmla="*/ 0 h 6923714"/>
              <a:gd name="connsiteX2" fmla="*/ 6267833 w 6267833"/>
              <a:gd name="connsiteY2" fmla="*/ 6923714 h 6923714"/>
              <a:gd name="connsiteX3" fmla="*/ 0 w 6267833"/>
              <a:gd name="connsiteY3" fmla="*/ 6923714 h 6923714"/>
              <a:gd name="connsiteX4" fmla="*/ 2313231 w 6267833"/>
              <a:gd name="connsiteY4" fmla="*/ 0 h 692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7833" h="6923714">
                <a:moveTo>
                  <a:pt x="2313231" y="0"/>
                </a:moveTo>
                <a:lnTo>
                  <a:pt x="6267833" y="0"/>
                </a:lnTo>
                <a:lnTo>
                  <a:pt x="6267833" y="6923714"/>
                </a:lnTo>
                <a:lnTo>
                  <a:pt x="0" y="6923714"/>
                </a:lnTo>
                <a:lnTo>
                  <a:pt x="2313231" y="0"/>
                </a:lnTo>
                <a:close/>
              </a:path>
            </a:pathLst>
          </a:custGeom>
          <a:gradFill>
            <a:gsLst>
              <a:gs pos="0">
                <a:srgbClr val="2C8080">
                  <a:alpha val="50000"/>
                </a:srgbClr>
              </a:gs>
              <a:gs pos="76000">
                <a:srgbClr val="7CC4C5">
                  <a:alpha val="50000"/>
                </a:srgbClr>
              </a:gs>
              <a:gs pos="34000">
                <a:srgbClr val="54A2A3">
                  <a:alpha val="50000"/>
                </a:srgbClr>
              </a:gs>
              <a:gs pos="100000">
                <a:srgbClr val="DDEBB7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ore-KR" altLang="en-US"/>
          </a:p>
        </p:txBody>
      </p:sp>
      <p:sp>
        <p:nvSpPr>
          <p:cNvPr id="54" name="자유형 53">
            <a:extLst>
              <a:ext uri="{FF2B5EF4-FFF2-40B4-BE49-F238E27FC236}">
                <a16:creationId xmlns:a16="http://schemas.microsoft.com/office/drawing/2014/main" id="{C1886829-A748-75CD-E464-2CF45EBF0709}"/>
              </a:ext>
            </a:extLst>
          </p:cNvPr>
          <p:cNvSpPr/>
          <p:nvPr userDrawn="1"/>
        </p:nvSpPr>
        <p:spPr>
          <a:xfrm>
            <a:off x="-8447" y="3791894"/>
            <a:ext cx="9275485" cy="3098965"/>
          </a:xfrm>
          <a:custGeom>
            <a:avLst/>
            <a:gdLst>
              <a:gd name="connsiteX0" fmla="*/ 0 w 9275485"/>
              <a:gd name="connsiteY0" fmla="*/ 0 h 3098965"/>
              <a:gd name="connsiteX1" fmla="*/ 9275485 w 9275485"/>
              <a:gd name="connsiteY1" fmla="*/ 3098965 h 3098965"/>
              <a:gd name="connsiteX2" fmla="*/ 0 w 9275485"/>
              <a:gd name="connsiteY2" fmla="*/ 3098965 h 3098965"/>
              <a:gd name="connsiteX3" fmla="*/ 0 w 9275485"/>
              <a:gd name="connsiteY3" fmla="*/ 0 h 309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5485" h="3098965">
                <a:moveTo>
                  <a:pt x="0" y="0"/>
                </a:moveTo>
                <a:lnTo>
                  <a:pt x="9275485" y="3098965"/>
                </a:lnTo>
                <a:lnTo>
                  <a:pt x="0" y="30989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C8080">
                  <a:alpha val="50000"/>
                </a:srgbClr>
              </a:gs>
              <a:gs pos="85000">
                <a:srgbClr val="99C7AD">
                  <a:alpha val="50000"/>
                </a:srgbClr>
              </a:gs>
              <a:gs pos="29000">
                <a:srgbClr val="54A2A3">
                  <a:alpha val="50000"/>
                </a:srgbClr>
              </a:gs>
              <a:gs pos="100000">
                <a:srgbClr val="DDEBB7">
                  <a:alpha val="5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ore-KR" altLang="en-US"/>
          </a:p>
        </p:txBody>
      </p:sp>
      <p:sp>
        <p:nvSpPr>
          <p:cNvPr id="68" name="자유형 67">
            <a:extLst>
              <a:ext uri="{FF2B5EF4-FFF2-40B4-BE49-F238E27FC236}">
                <a16:creationId xmlns:a16="http://schemas.microsoft.com/office/drawing/2014/main" id="{B0F88DE6-6B53-8A3C-8E37-B2F287D180E0}"/>
              </a:ext>
            </a:extLst>
          </p:cNvPr>
          <p:cNvSpPr/>
          <p:nvPr userDrawn="1"/>
        </p:nvSpPr>
        <p:spPr>
          <a:xfrm>
            <a:off x="11461252" y="4651871"/>
            <a:ext cx="742563" cy="2222559"/>
          </a:xfrm>
          <a:custGeom>
            <a:avLst/>
            <a:gdLst>
              <a:gd name="connsiteX0" fmla="*/ 742563 w 742563"/>
              <a:gd name="connsiteY0" fmla="*/ 0 h 2222559"/>
              <a:gd name="connsiteX1" fmla="*/ 742563 w 742563"/>
              <a:gd name="connsiteY1" fmla="*/ 2222559 h 2222559"/>
              <a:gd name="connsiteX2" fmla="*/ 0 w 742563"/>
              <a:gd name="connsiteY2" fmla="*/ 2222559 h 2222559"/>
              <a:gd name="connsiteX3" fmla="*/ 742563 w 742563"/>
              <a:gd name="connsiteY3" fmla="*/ 0 h 222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563" h="2222559">
                <a:moveTo>
                  <a:pt x="742563" y="0"/>
                </a:moveTo>
                <a:lnTo>
                  <a:pt x="742563" y="2222559"/>
                </a:lnTo>
                <a:lnTo>
                  <a:pt x="0" y="2222559"/>
                </a:lnTo>
                <a:lnTo>
                  <a:pt x="742563" y="0"/>
                </a:lnTo>
                <a:close/>
              </a:path>
            </a:pathLst>
          </a:custGeom>
          <a:gradFill>
            <a:gsLst>
              <a:gs pos="50000">
                <a:srgbClr val="7CC4C5">
                  <a:alpha val="50000"/>
                </a:srgbClr>
              </a:gs>
              <a:gs pos="0">
                <a:srgbClr val="2C8080">
                  <a:alpha val="50000"/>
                </a:srgbClr>
              </a:gs>
              <a:gs pos="100000">
                <a:srgbClr val="DDEBB7">
                  <a:alpha val="50000"/>
                </a:srgb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ore-KR" altLang="en-US"/>
          </a:p>
        </p:txBody>
      </p:sp>
      <p:sp>
        <p:nvSpPr>
          <p:cNvPr id="73" name="자유형 72">
            <a:extLst>
              <a:ext uri="{FF2B5EF4-FFF2-40B4-BE49-F238E27FC236}">
                <a16:creationId xmlns:a16="http://schemas.microsoft.com/office/drawing/2014/main" id="{DEE93CBC-D272-196F-2965-AB4FE1784AD7}"/>
              </a:ext>
            </a:extLst>
          </p:cNvPr>
          <p:cNvSpPr/>
          <p:nvPr userDrawn="1"/>
        </p:nvSpPr>
        <p:spPr>
          <a:xfrm>
            <a:off x="4887766" y="-16429"/>
            <a:ext cx="7304234" cy="2453900"/>
          </a:xfrm>
          <a:custGeom>
            <a:avLst/>
            <a:gdLst>
              <a:gd name="connsiteX0" fmla="*/ 4522 w 7304234"/>
              <a:gd name="connsiteY0" fmla="*/ 0 h 2453900"/>
              <a:gd name="connsiteX1" fmla="*/ 7304234 w 7304234"/>
              <a:gd name="connsiteY1" fmla="*/ 0 h 2453900"/>
              <a:gd name="connsiteX2" fmla="*/ 7304234 w 7304234"/>
              <a:gd name="connsiteY2" fmla="*/ 2453900 h 2453900"/>
              <a:gd name="connsiteX3" fmla="*/ 0 w 7304234"/>
              <a:gd name="connsiteY3" fmla="*/ 13535 h 2453900"/>
              <a:gd name="connsiteX4" fmla="*/ 4522 w 7304234"/>
              <a:gd name="connsiteY4" fmla="*/ 0 h 245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4234" h="2453900">
                <a:moveTo>
                  <a:pt x="4522" y="0"/>
                </a:moveTo>
                <a:lnTo>
                  <a:pt x="7304234" y="0"/>
                </a:lnTo>
                <a:lnTo>
                  <a:pt x="7304234" y="2453900"/>
                </a:lnTo>
                <a:lnTo>
                  <a:pt x="0" y="13535"/>
                </a:lnTo>
                <a:lnTo>
                  <a:pt x="4522" y="0"/>
                </a:lnTo>
                <a:close/>
              </a:path>
            </a:pathLst>
          </a:custGeom>
          <a:gradFill>
            <a:gsLst>
              <a:gs pos="0">
                <a:srgbClr val="2C8080">
                  <a:alpha val="50000"/>
                </a:srgbClr>
              </a:gs>
              <a:gs pos="43000">
                <a:srgbClr val="54A2A3">
                  <a:alpha val="50000"/>
                </a:srgbClr>
              </a:gs>
              <a:gs pos="100000">
                <a:srgbClr val="DDEBB7">
                  <a:alpha val="5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ore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42E4BFE-E1BA-D40E-6D03-30DB56D96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6D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86D5560-F41D-2BD0-1CA1-D62074B1C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434" y="3262626"/>
            <a:ext cx="10515600" cy="10504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800" b="0" i="0">
                <a:latin typeface="SUIT ExtraBold" pitchFamily="2" charset="-127"/>
                <a:ea typeface="SUIT ExtraBold" pitchFamily="2" charset="-127"/>
              </a:defRPr>
            </a:lvl1pPr>
          </a:lstStyle>
          <a:p>
            <a:r>
              <a:rPr kumimoji="1" lang="ko-KR" altLang="en-US" dirty="0" err="1"/>
              <a:t>대제목</a:t>
            </a:r>
            <a:r>
              <a:rPr kumimoji="1" lang="ko-KR" altLang="en-US" dirty="0"/>
              <a:t> 입력</a:t>
            </a:r>
            <a:endParaRPr kumimoji="1" lang="ko-Kore-KR" altLang="en-US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8C59B618-27B4-2DE5-B33B-6C7E3D0C6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434" y="2587248"/>
            <a:ext cx="10515600" cy="67537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R" altLang="en-US" dirty="0"/>
              <a:t>부제목 입력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699326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유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4845221-DFDC-8FDD-EB1A-E11A6FAB917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BBD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90060857-3409-1ECA-5C19-AB7EC8261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5294" y="901967"/>
            <a:ext cx="2321413" cy="3416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SUIT Heavy" pitchFamily="2" charset="-127"/>
                <a:ea typeface="SUIT Heavy" pitchFamily="2" charset="-127"/>
              </a:defRPr>
            </a:lvl1pPr>
          </a:lstStyle>
          <a:p>
            <a:pPr lvl="0"/>
            <a:r>
              <a:rPr kumimoji="1" lang="en-US" altLang="ko-Kore-KR" dirty="0"/>
              <a:t>TITLE</a:t>
            </a:r>
            <a:endParaRPr kumimoji="1" lang="ko-Kore-KR" altLang="en-US" dirty="0"/>
          </a:p>
        </p:txBody>
      </p:sp>
      <p:sp>
        <p:nvSpPr>
          <p:cNvPr id="23" name="텍스트 개체 틀 11">
            <a:extLst>
              <a:ext uri="{FF2B5EF4-FFF2-40B4-BE49-F238E27FC236}">
                <a16:creationId xmlns:a16="http://schemas.microsoft.com/office/drawing/2014/main" id="{5C35A898-4200-86A0-7131-DB9AC7759E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62" y="1488173"/>
            <a:ext cx="11113476" cy="6463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300" b="0" i="0" spc="0">
                <a:solidFill>
                  <a:schemeClr val="bg1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 dirty="0"/>
              <a:t>키워드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1869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유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4845221-DFDC-8FDD-EB1A-E11A6FAB917F}"/>
              </a:ext>
            </a:extLst>
          </p:cNvPr>
          <p:cNvSpPr/>
          <p:nvPr userDrawn="1"/>
        </p:nvSpPr>
        <p:spPr>
          <a:xfrm>
            <a:off x="1" y="-7200"/>
            <a:ext cx="3781696" cy="6872399"/>
          </a:xfrm>
          <a:custGeom>
            <a:avLst/>
            <a:gdLst>
              <a:gd name="connsiteX0" fmla="*/ 0 w 4329404"/>
              <a:gd name="connsiteY0" fmla="*/ 0 h 6857999"/>
              <a:gd name="connsiteX1" fmla="*/ 4329404 w 4329404"/>
              <a:gd name="connsiteY1" fmla="*/ 0 h 6857999"/>
              <a:gd name="connsiteX2" fmla="*/ 4329404 w 4329404"/>
              <a:gd name="connsiteY2" fmla="*/ 6857999 h 6857999"/>
              <a:gd name="connsiteX3" fmla="*/ 0 w 4329404"/>
              <a:gd name="connsiteY3" fmla="*/ 6857999 h 6857999"/>
              <a:gd name="connsiteX4" fmla="*/ 0 w 4329404"/>
              <a:gd name="connsiteY4" fmla="*/ 0 h 6857999"/>
              <a:gd name="connsiteX0" fmla="*/ 0 w 4329404"/>
              <a:gd name="connsiteY0" fmla="*/ 0 h 6865199"/>
              <a:gd name="connsiteX1" fmla="*/ 4329404 w 4329404"/>
              <a:gd name="connsiteY1" fmla="*/ 0 h 6865199"/>
              <a:gd name="connsiteX2" fmla="*/ 3962204 w 4329404"/>
              <a:gd name="connsiteY2" fmla="*/ 6865199 h 6865199"/>
              <a:gd name="connsiteX3" fmla="*/ 0 w 4329404"/>
              <a:gd name="connsiteY3" fmla="*/ 6857999 h 6865199"/>
              <a:gd name="connsiteX4" fmla="*/ 0 w 4329404"/>
              <a:gd name="connsiteY4" fmla="*/ 0 h 6865199"/>
              <a:gd name="connsiteX0" fmla="*/ 0 w 4711004"/>
              <a:gd name="connsiteY0" fmla="*/ 7200 h 6872399"/>
              <a:gd name="connsiteX1" fmla="*/ 4711004 w 4711004"/>
              <a:gd name="connsiteY1" fmla="*/ 0 h 6872399"/>
              <a:gd name="connsiteX2" fmla="*/ 3962204 w 4711004"/>
              <a:gd name="connsiteY2" fmla="*/ 6872399 h 6872399"/>
              <a:gd name="connsiteX3" fmla="*/ 0 w 4711004"/>
              <a:gd name="connsiteY3" fmla="*/ 6865199 h 6872399"/>
              <a:gd name="connsiteX4" fmla="*/ 0 w 4711004"/>
              <a:gd name="connsiteY4" fmla="*/ 7200 h 6872399"/>
              <a:gd name="connsiteX0" fmla="*/ 0 w 4711004"/>
              <a:gd name="connsiteY0" fmla="*/ 7200 h 6872399"/>
              <a:gd name="connsiteX1" fmla="*/ 4711004 w 4711004"/>
              <a:gd name="connsiteY1" fmla="*/ 0 h 6872399"/>
              <a:gd name="connsiteX2" fmla="*/ 3674204 w 4711004"/>
              <a:gd name="connsiteY2" fmla="*/ 6872399 h 6872399"/>
              <a:gd name="connsiteX3" fmla="*/ 0 w 4711004"/>
              <a:gd name="connsiteY3" fmla="*/ 6865199 h 6872399"/>
              <a:gd name="connsiteX4" fmla="*/ 0 w 4711004"/>
              <a:gd name="connsiteY4" fmla="*/ 7200 h 6872399"/>
              <a:gd name="connsiteX0" fmla="*/ 0 w 4711004"/>
              <a:gd name="connsiteY0" fmla="*/ 7200 h 6872399"/>
              <a:gd name="connsiteX1" fmla="*/ 4711004 w 4711004"/>
              <a:gd name="connsiteY1" fmla="*/ 0 h 6872399"/>
              <a:gd name="connsiteX2" fmla="*/ 2887820 w 4711004"/>
              <a:gd name="connsiteY2" fmla="*/ 6872399 h 6872399"/>
              <a:gd name="connsiteX3" fmla="*/ 0 w 4711004"/>
              <a:gd name="connsiteY3" fmla="*/ 6865199 h 6872399"/>
              <a:gd name="connsiteX4" fmla="*/ 0 w 4711004"/>
              <a:gd name="connsiteY4" fmla="*/ 7200 h 687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004" h="6872399">
                <a:moveTo>
                  <a:pt x="0" y="7200"/>
                </a:moveTo>
                <a:lnTo>
                  <a:pt x="4711004" y="0"/>
                </a:lnTo>
                <a:lnTo>
                  <a:pt x="2887820" y="6872399"/>
                </a:lnTo>
                <a:lnTo>
                  <a:pt x="0" y="6865199"/>
                </a:lnTo>
                <a:lnTo>
                  <a:pt x="0" y="7200"/>
                </a:lnTo>
                <a:close/>
              </a:path>
            </a:pathLst>
          </a:custGeom>
          <a:solidFill>
            <a:srgbClr val="7BBD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90060857-3409-1ECA-5C19-AB7EC8261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0554" y="885762"/>
            <a:ext cx="1946153" cy="3416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None/>
              <a:defRPr sz="1800" b="0" i="0" spc="300">
                <a:solidFill>
                  <a:srgbClr val="266D6D"/>
                </a:solidFill>
                <a:latin typeface="SUIT Heavy" pitchFamily="2" charset="-127"/>
                <a:ea typeface="SUIT Heavy" pitchFamily="2" charset="-127"/>
              </a:defRPr>
            </a:lvl1pPr>
          </a:lstStyle>
          <a:p>
            <a:pPr lvl="0"/>
            <a:r>
              <a:rPr kumimoji="1" lang="en-US" altLang="ko-Kore-KR" dirty="0"/>
              <a:t>TITLE</a:t>
            </a:r>
            <a:endParaRPr kumimoji="1" lang="ko-Kore-KR" altLang="en-US" dirty="0"/>
          </a:p>
        </p:txBody>
      </p:sp>
      <p:sp>
        <p:nvSpPr>
          <p:cNvPr id="23" name="텍스트 개체 틀 11">
            <a:extLst>
              <a:ext uri="{FF2B5EF4-FFF2-40B4-BE49-F238E27FC236}">
                <a16:creationId xmlns:a16="http://schemas.microsoft.com/office/drawing/2014/main" id="{5C35A898-4200-86A0-7131-DB9AC7759E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10554" y="1227394"/>
            <a:ext cx="6342184" cy="6463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500" b="0" i="0" spc="0">
                <a:solidFill>
                  <a:schemeClr val="bg2">
                    <a:lumMod val="25000"/>
                  </a:schemeClr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/>
              <a:t>키워드</a:t>
            </a:r>
            <a:endParaRPr kumimoji="1" lang="ko-Kore-KR" altLang="en-US"/>
          </a:p>
        </p:txBody>
      </p:sp>
      <p:pic>
        <p:nvPicPr>
          <p:cNvPr id="3" name="그림 2" descr="그래픽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258BFBDC-F2F6-4784-DF63-EEC6AEB36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520" y="495906"/>
            <a:ext cx="919984" cy="389856"/>
          </a:xfrm>
          <a:prstGeom prst="rect">
            <a:avLst/>
          </a:prstGeom>
        </p:spPr>
      </p:pic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18FA007-9B34-A02F-BC81-037F4776DC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9262" y="885762"/>
            <a:ext cx="4499269" cy="5125609"/>
          </a:xfrm>
          <a:prstGeom prst="roundRect">
            <a:avLst>
              <a:gd name="adj" fmla="val 4025"/>
            </a:avLst>
          </a:prstGeom>
          <a:solidFill>
            <a:srgbClr val="F4F3F0"/>
          </a:solidFill>
          <a:effectLst>
            <a:outerShdw blurRad="50800" dist="50800" dir="5400000" algn="ctr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txBody>
          <a:bodyPr/>
          <a:lstStyle>
            <a:lvl1pPr marL="0" indent="0">
              <a:buNone/>
              <a:defRPr sz="2000" b="0" i="0">
                <a:latin typeface="SUIT Medium" pitchFamily="2" charset="-127"/>
                <a:ea typeface="SUIT Medium" pitchFamily="2" charset="-127"/>
              </a:defRPr>
            </a:lvl1pPr>
          </a:lstStyle>
          <a:p>
            <a:r>
              <a:rPr kumimoji="1" lang="ko-Kore-KR" altLang="en-US"/>
              <a:t>그림을</a:t>
            </a:r>
            <a:r>
              <a:rPr kumimoji="1" lang="ko-KR" altLang="en-US"/>
              <a:t> 넣어주세요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2372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DBEF3FA6-87C2-6D5E-EB91-8DF9BDA75BC2}"/>
              </a:ext>
            </a:extLst>
          </p:cNvPr>
          <p:cNvSpPr/>
          <p:nvPr userDrawn="1"/>
        </p:nvSpPr>
        <p:spPr>
          <a:xfrm rot="10800000"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8080"/>
              </a:gs>
              <a:gs pos="51000">
                <a:srgbClr val="7CC4C5"/>
              </a:gs>
              <a:gs pos="100000">
                <a:srgbClr val="DDEBB7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F8DAFB5-A95F-F5E5-6A9B-BA6C91E8E13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266D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ko-Kore-KR" altLang="en-US"/>
          </a:p>
        </p:txBody>
      </p:sp>
      <p:sp>
        <p:nvSpPr>
          <p:cNvPr id="23" name="모서리가 둥근 직사각형 22">
            <a:extLst>
              <a:ext uri="{FF2B5EF4-FFF2-40B4-BE49-F238E27FC236}">
                <a16:creationId xmlns:a16="http://schemas.microsoft.com/office/drawing/2014/main" id="{AC87A122-3248-62B5-5EDE-81A8A1729004}"/>
              </a:ext>
            </a:extLst>
          </p:cNvPr>
          <p:cNvSpPr/>
          <p:nvPr userDrawn="1"/>
        </p:nvSpPr>
        <p:spPr>
          <a:xfrm>
            <a:off x="6181364" y="1280215"/>
            <a:ext cx="5531938" cy="5062468"/>
          </a:xfrm>
          <a:prstGeom prst="roundRect">
            <a:avLst>
              <a:gd name="adj" fmla="val 4344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6" name="그림 5" descr="그래픽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F3B0D558-7536-54C3-1D6A-5452FFFEE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520" y="495906"/>
            <a:ext cx="919984" cy="389856"/>
          </a:xfrm>
          <a:prstGeom prst="rect">
            <a:avLst/>
          </a:prstGeom>
        </p:spPr>
      </p:pic>
      <p:sp>
        <p:nvSpPr>
          <p:cNvPr id="8" name="내용 개체 틀 16">
            <a:extLst>
              <a:ext uri="{FF2B5EF4-FFF2-40B4-BE49-F238E27FC236}">
                <a16:creationId xmlns:a16="http://schemas.microsoft.com/office/drawing/2014/main" id="{D9B5AB7B-9099-BD0A-E8D6-100A7474F8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295916"/>
            <a:ext cx="10305921" cy="20136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 dirty="0"/>
              <a:t>대제목을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D8FED122-E556-B717-E453-EDAD1EDA1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15317"/>
            <a:ext cx="10305920" cy="4673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R" altLang="en-US" dirty="0"/>
              <a:t>중제목을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15" name="텍스트 개체 틀 12">
            <a:extLst>
              <a:ext uri="{FF2B5EF4-FFF2-40B4-BE49-F238E27FC236}">
                <a16:creationId xmlns:a16="http://schemas.microsoft.com/office/drawing/2014/main" id="{1368F4A6-4DCC-6F73-A2D7-0D090DB580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0031" y="2005712"/>
            <a:ext cx="5314604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300" b="0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ore-KR" altLang="en-US"/>
              <a:t>키워드</a:t>
            </a:r>
          </a:p>
        </p:txBody>
      </p:sp>
      <p:sp>
        <p:nvSpPr>
          <p:cNvPr id="20" name="모서리가 둥근 직사각형 19">
            <a:extLst>
              <a:ext uri="{FF2B5EF4-FFF2-40B4-BE49-F238E27FC236}">
                <a16:creationId xmlns:a16="http://schemas.microsoft.com/office/drawing/2014/main" id="{014A2572-7279-978C-ECF5-0EC3F2B8671E}"/>
              </a:ext>
            </a:extLst>
          </p:cNvPr>
          <p:cNvSpPr/>
          <p:nvPr userDrawn="1"/>
        </p:nvSpPr>
        <p:spPr>
          <a:xfrm>
            <a:off x="469246" y="1280215"/>
            <a:ext cx="5579419" cy="5062468"/>
          </a:xfrm>
          <a:prstGeom prst="roundRect">
            <a:avLst>
              <a:gd name="adj" fmla="val 4344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1" name="텍스트 개체 틀 12">
            <a:extLst>
              <a:ext uri="{FF2B5EF4-FFF2-40B4-BE49-F238E27FC236}">
                <a16:creationId xmlns:a16="http://schemas.microsoft.com/office/drawing/2014/main" id="{372895F0-A2FF-5EF2-7C4C-46C975FC36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653" y="2005712"/>
            <a:ext cx="5314604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300" b="0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ore-KR" altLang="en-US" dirty="0"/>
              <a:t>키워드</a:t>
            </a:r>
          </a:p>
        </p:txBody>
      </p:sp>
      <p:cxnSp>
        <p:nvCxnSpPr>
          <p:cNvPr id="28" name="직선 연결선[R] 27">
            <a:extLst>
              <a:ext uri="{FF2B5EF4-FFF2-40B4-BE49-F238E27FC236}">
                <a16:creationId xmlns:a16="http://schemas.microsoft.com/office/drawing/2014/main" id="{51BDAB0E-63C8-73DA-08F4-A169EFDFF8D5}"/>
              </a:ext>
            </a:extLst>
          </p:cNvPr>
          <p:cNvCxnSpPr/>
          <p:nvPr userDrawn="1"/>
        </p:nvCxnSpPr>
        <p:spPr>
          <a:xfrm>
            <a:off x="304800" y="1000704"/>
            <a:ext cx="11530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내용 개체 틀 29">
            <a:extLst>
              <a:ext uri="{FF2B5EF4-FFF2-40B4-BE49-F238E27FC236}">
                <a16:creationId xmlns:a16="http://schemas.microsoft.com/office/drawing/2014/main" id="{F98830DA-350F-F5FD-B09B-B0DAF49E948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97829" y="2878138"/>
            <a:ext cx="5318125" cy="323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SUIT" pitchFamily="2" charset="-127"/>
                <a:ea typeface="SUIT" pitchFamily="2" charset="-127"/>
              </a:defRPr>
            </a:lvl1pPr>
            <a:lvl2pPr>
              <a:defRPr sz="1500" b="0" i="0">
                <a:latin typeface="SUIT" pitchFamily="2" charset="-127"/>
                <a:ea typeface="SUIT" pitchFamily="2" charset="-127"/>
              </a:defRPr>
            </a:lvl2pPr>
            <a:lvl3pPr>
              <a:defRPr sz="1500" b="0" i="0">
                <a:latin typeface="SUIT" pitchFamily="2" charset="-127"/>
                <a:ea typeface="SUIT" pitchFamily="2" charset="-127"/>
              </a:defRPr>
            </a:lvl3pPr>
            <a:lvl4pPr>
              <a:defRPr sz="1500" b="0" i="0">
                <a:latin typeface="SUIT" pitchFamily="2" charset="-127"/>
                <a:ea typeface="SUIT" pitchFamily="2" charset="-127"/>
              </a:defRPr>
            </a:lvl4pPr>
            <a:lvl5pPr>
              <a:defRPr sz="1500" b="0" i="0">
                <a:latin typeface="SUIT" pitchFamily="2" charset="-127"/>
                <a:ea typeface="SUIT" pitchFamily="2" charset="-127"/>
              </a:defRPr>
            </a:lvl5pPr>
          </a:lstStyle>
          <a:p>
            <a:pPr lvl="0"/>
            <a:r>
              <a:rPr kumimoji="1" lang="ko-Kore-KR" altLang="en-US"/>
              <a:t>텍스트</a:t>
            </a:r>
            <a:r>
              <a:rPr kumimoji="1" lang="ko-KR" altLang="en-US"/>
              <a:t> 입력</a:t>
            </a:r>
            <a:endParaRPr kumimoji="1" lang="ko-Kore-KR" altLang="en-US"/>
          </a:p>
        </p:txBody>
      </p:sp>
      <p:sp>
        <p:nvSpPr>
          <p:cNvPr id="31" name="내용 개체 틀 29">
            <a:extLst>
              <a:ext uri="{FF2B5EF4-FFF2-40B4-BE49-F238E27FC236}">
                <a16:creationId xmlns:a16="http://schemas.microsoft.com/office/drawing/2014/main" id="{DDB6EAC3-3C95-8000-CF51-EB70B70E1D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90031" y="2878138"/>
            <a:ext cx="5318125" cy="323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SUIT" pitchFamily="2" charset="-127"/>
                <a:ea typeface="SUIT" pitchFamily="2" charset="-127"/>
              </a:defRPr>
            </a:lvl1pPr>
            <a:lvl2pPr>
              <a:defRPr sz="1500" b="0" i="0">
                <a:latin typeface="SUIT" pitchFamily="2" charset="-127"/>
                <a:ea typeface="SUIT" pitchFamily="2" charset="-127"/>
              </a:defRPr>
            </a:lvl2pPr>
            <a:lvl3pPr>
              <a:defRPr sz="1500" b="0" i="0">
                <a:latin typeface="SUIT" pitchFamily="2" charset="-127"/>
                <a:ea typeface="SUIT" pitchFamily="2" charset="-127"/>
              </a:defRPr>
            </a:lvl3pPr>
            <a:lvl4pPr>
              <a:defRPr sz="1500" b="0" i="0">
                <a:latin typeface="SUIT" pitchFamily="2" charset="-127"/>
                <a:ea typeface="SUIT" pitchFamily="2" charset="-127"/>
              </a:defRPr>
            </a:lvl4pPr>
            <a:lvl5pPr>
              <a:defRPr sz="1500" b="0" i="0">
                <a:latin typeface="SUIT" pitchFamily="2" charset="-127"/>
                <a:ea typeface="SUIT" pitchFamily="2" charset="-127"/>
              </a:defRPr>
            </a:lvl5pPr>
          </a:lstStyle>
          <a:p>
            <a:pPr lvl="0"/>
            <a:r>
              <a:rPr kumimoji="1" lang="ko-Kore-KR" altLang="en-US"/>
              <a:t>텍스트</a:t>
            </a:r>
            <a:r>
              <a:rPr kumimoji="1" lang="ko-KR" altLang="en-US"/>
              <a:t> 입력</a:t>
            </a:r>
            <a:endParaRPr kumimoji="1" lang="ko-Kore-KR" altLang="en-US"/>
          </a:p>
        </p:txBody>
      </p:sp>
      <p:sp>
        <p:nvSpPr>
          <p:cNvPr id="40" name="텍스트 개체 틀 39">
            <a:extLst>
              <a:ext uri="{FF2B5EF4-FFF2-40B4-BE49-F238E27FC236}">
                <a16:creationId xmlns:a16="http://schemas.microsoft.com/office/drawing/2014/main" id="{C4E25D3C-470B-68CD-D522-386A7B127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8955" y="1574513"/>
            <a:ext cx="360000" cy="360000"/>
          </a:xfrm>
          <a:prstGeom prst="ellipse">
            <a:avLst/>
          </a:prstGeom>
          <a:solidFill>
            <a:srgbClr val="266D6D"/>
          </a:solidFill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266D6D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ore-KR"/>
              <a:t>.</a:t>
            </a:r>
            <a:endParaRPr kumimoji="1" lang="ko-Kore-KR" altLang="en-US"/>
          </a:p>
        </p:txBody>
      </p:sp>
      <p:sp>
        <p:nvSpPr>
          <p:cNvPr id="42" name="텍스트 개체 틀 41">
            <a:extLst>
              <a:ext uri="{FF2B5EF4-FFF2-40B4-BE49-F238E27FC236}">
                <a16:creationId xmlns:a16="http://schemas.microsoft.com/office/drawing/2014/main" id="{5505EEE3-29C1-BFC0-75AB-76AF33E70C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01755" y="1679298"/>
            <a:ext cx="914400" cy="1504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R"/>
              <a:t>01</a:t>
            </a:r>
            <a:endParaRPr kumimoji="1" lang="ko-Kore-KR" altLang="en-US"/>
          </a:p>
        </p:txBody>
      </p:sp>
      <p:sp>
        <p:nvSpPr>
          <p:cNvPr id="43" name="텍스트 개체 틀 39">
            <a:extLst>
              <a:ext uri="{FF2B5EF4-FFF2-40B4-BE49-F238E27FC236}">
                <a16:creationId xmlns:a16="http://schemas.microsoft.com/office/drawing/2014/main" id="{A96C5FB6-2ECF-0FD1-D0EB-909BA8D09D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67333" y="1574513"/>
            <a:ext cx="360000" cy="360000"/>
          </a:xfrm>
          <a:prstGeom prst="ellipse">
            <a:avLst/>
          </a:prstGeom>
          <a:solidFill>
            <a:srgbClr val="266D6D"/>
          </a:solidFill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266D6D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ore-KR"/>
              <a:t>.</a:t>
            </a:r>
            <a:endParaRPr kumimoji="1" lang="ko-Kore-KR" altLang="en-US"/>
          </a:p>
        </p:txBody>
      </p:sp>
      <p:sp>
        <p:nvSpPr>
          <p:cNvPr id="44" name="텍스트 개체 틀 41">
            <a:extLst>
              <a:ext uri="{FF2B5EF4-FFF2-40B4-BE49-F238E27FC236}">
                <a16:creationId xmlns:a16="http://schemas.microsoft.com/office/drawing/2014/main" id="{151F4788-60B6-A5DA-5C78-01F5985EB7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90133" y="1679298"/>
            <a:ext cx="914400" cy="1504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R"/>
              <a:t>02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89832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DBEF3FA6-87C2-6D5E-EB91-8DF9BDA75BC2}"/>
              </a:ext>
            </a:extLst>
          </p:cNvPr>
          <p:cNvSpPr/>
          <p:nvPr userDrawn="1"/>
        </p:nvSpPr>
        <p:spPr>
          <a:xfrm rot="10800000"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8080"/>
              </a:gs>
              <a:gs pos="51000">
                <a:srgbClr val="7CC4C5"/>
              </a:gs>
              <a:gs pos="100000">
                <a:srgbClr val="DDEBB7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F8DAFB5-A95F-F5E5-6A9B-BA6C91E8E1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6D6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ko-Kore-KR" altLang="en-US"/>
          </a:p>
        </p:txBody>
      </p:sp>
      <p:pic>
        <p:nvPicPr>
          <p:cNvPr id="6" name="그림 5" descr="그래픽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F3B0D558-7536-54C3-1D6A-5452FFFEE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520" y="495906"/>
            <a:ext cx="919984" cy="389856"/>
          </a:xfrm>
          <a:prstGeom prst="rect">
            <a:avLst/>
          </a:prstGeom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189E754A-D16D-818A-781C-C08FDF6B16D4}"/>
              </a:ext>
            </a:extLst>
          </p:cNvPr>
          <p:cNvSpPr/>
          <p:nvPr userDrawn="1"/>
        </p:nvSpPr>
        <p:spPr>
          <a:xfrm>
            <a:off x="478698" y="1280215"/>
            <a:ext cx="3652548" cy="5062468"/>
          </a:xfrm>
          <a:prstGeom prst="roundRect">
            <a:avLst>
              <a:gd name="adj" fmla="val 5247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8F8389C6-DBA5-3598-0FAD-C81359B01B15}"/>
              </a:ext>
            </a:extLst>
          </p:cNvPr>
          <p:cNvSpPr/>
          <p:nvPr userDrawn="1"/>
        </p:nvSpPr>
        <p:spPr>
          <a:xfrm>
            <a:off x="8070205" y="1280215"/>
            <a:ext cx="3652548" cy="5062468"/>
          </a:xfrm>
          <a:prstGeom prst="roundRect">
            <a:avLst>
              <a:gd name="adj" fmla="val 5247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F04A9833-070B-4E15-33E2-3CE1FC2BF849}"/>
              </a:ext>
            </a:extLst>
          </p:cNvPr>
          <p:cNvSpPr/>
          <p:nvPr userDrawn="1"/>
        </p:nvSpPr>
        <p:spPr>
          <a:xfrm>
            <a:off x="4267174" y="1280215"/>
            <a:ext cx="3652548" cy="5062468"/>
          </a:xfrm>
          <a:prstGeom prst="roundRect">
            <a:avLst>
              <a:gd name="adj" fmla="val 5247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내용 개체 틀 16">
            <a:extLst>
              <a:ext uri="{FF2B5EF4-FFF2-40B4-BE49-F238E27FC236}">
                <a16:creationId xmlns:a16="http://schemas.microsoft.com/office/drawing/2014/main" id="{D9B5AB7B-9099-BD0A-E8D6-100A7474F8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295916"/>
            <a:ext cx="10305921" cy="20136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 dirty="0"/>
              <a:t>대제목을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D8FED122-E556-B717-E453-EDAD1EDA1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15317"/>
            <a:ext cx="10305920" cy="4673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R" altLang="en-US" dirty="0"/>
              <a:t>중제목을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2DBA68FC-00D2-E76C-D90D-42B8468A5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22" y="2005712"/>
            <a:ext cx="3390900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300" b="1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ore-KR" altLang="en-US" dirty="0"/>
              <a:t>키워드</a:t>
            </a:r>
          </a:p>
        </p:txBody>
      </p:sp>
      <p:sp>
        <p:nvSpPr>
          <p:cNvPr id="14" name="텍스트 개체 틀 12">
            <a:extLst>
              <a:ext uri="{FF2B5EF4-FFF2-40B4-BE49-F238E27FC236}">
                <a16:creationId xmlns:a16="http://schemas.microsoft.com/office/drawing/2014/main" id="{30EFFDE6-1FD4-6A68-A9AB-36FE34A01C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998" y="2005712"/>
            <a:ext cx="3390900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300" b="1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ore-KR" altLang="en-US"/>
              <a:t>키워드</a:t>
            </a:r>
          </a:p>
        </p:txBody>
      </p:sp>
      <p:sp>
        <p:nvSpPr>
          <p:cNvPr id="15" name="텍스트 개체 틀 12">
            <a:extLst>
              <a:ext uri="{FF2B5EF4-FFF2-40B4-BE49-F238E27FC236}">
                <a16:creationId xmlns:a16="http://schemas.microsoft.com/office/drawing/2014/main" id="{1368F4A6-4DCC-6F73-A2D7-0D090DB580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1030" y="2005712"/>
            <a:ext cx="3390899" cy="5143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300" b="1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ore-KR" altLang="en-US"/>
              <a:t>키워드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29721BB7-DAA9-7D7A-6E70-9889D974C1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22" y="2878217"/>
            <a:ext cx="3390900" cy="323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/>
              <a:t>텍스트 입력</a:t>
            </a:r>
            <a:endParaRPr kumimoji="1" lang="ko-Kore-KR" altLang="en-US"/>
          </a:p>
        </p:txBody>
      </p:sp>
      <p:sp>
        <p:nvSpPr>
          <p:cNvPr id="18" name="텍스트 개체 틀 16">
            <a:extLst>
              <a:ext uri="{FF2B5EF4-FFF2-40B4-BE49-F238E27FC236}">
                <a16:creationId xmlns:a16="http://schemas.microsoft.com/office/drawing/2014/main" id="{48AE1C2D-7BDE-BB9F-CE06-D67D2B53D5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7998" y="2878217"/>
            <a:ext cx="3390900" cy="323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/>
              <a:t>텍스트 입력</a:t>
            </a:r>
            <a:endParaRPr kumimoji="1" lang="ko-Kore-KR" altLang="en-US"/>
          </a:p>
        </p:txBody>
      </p:sp>
      <p:sp>
        <p:nvSpPr>
          <p:cNvPr id="19" name="텍스트 개체 틀 16">
            <a:extLst>
              <a:ext uri="{FF2B5EF4-FFF2-40B4-BE49-F238E27FC236}">
                <a16:creationId xmlns:a16="http://schemas.microsoft.com/office/drawing/2014/main" id="{356624F0-911C-E386-8697-6E50452277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1029" y="2878217"/>
            <a:ext cx="3390900" cy="323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/>
              <a:t>텍스트 입력</a:t>
            </a:r>
            <a:endParaRPr kumimoji="1" lang="ko-Kore-KR" altLang="en-US"/>
          </a:p>
        </p:txBody>
      </p:sp>
      <p:cxnSp>
        <p:nvCxnSpPr>
          <p:cNvPr id="28" name="직선 연결선[R] 27">
            <a:extLst>
              <a:ext uri="{FF2B5EF4-FFF2-40B4-BE49-F238E27FC236}">
                <a16:creationId xmlns:a16="http://schemas.microsoft.com/office/drawing/2014/main" id="{253CC788-94DA-5442-DCC1-174C34DD96C8}"/>
              </a:ext>
            </a:extLst>
          </p:cNvPr>
          <p:cNvCxnSpPr/>
          <p:nvPr userDrawn="1"/>
        </p:nvCxnSpPr>
        <p:spPr>
          <a:xfrm>
            <a:off x="304800" y="1000704"/>
            <a:ext cx="11530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9">
            <a:extLst>
              <a:ext uri="{FF2B5EF4-FFF2-40B4-BE49-F238E27FC236}">
                <a16:creationId xmlns:a16="http://schemas.microsoft.com/office/drawing/2014/main" id="{4D2CCD94-FE97-0B49-8B97-7653A26313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24972" y="1574513"/>
            <a:ext cx="360000" cy="360000"/>
          </a:xfrm>
          <a:prstGeom prst="ellipse">
            <a:avLst/>
          </a:prstGeom>
          <a:solidFill>
            <a:srgbClr val="266D6D"/>
          </a:solidFill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266D6D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ore-KR"/>
              <a:t>.</a:t>
            </a:r>
            <a:endParaRPr kumimoji="1" lang="ko-Kore-KR" altLang="en-US"/>
          </a:p>
        </p:txBody>
      </p:sp>
      <p:sp>
        <p:nvSpPr>
          <p:cNvPr id="32" name="텍스트 개체 틀 41">
            <a:extLst>
              <a:ext uri="{FF2B5EF4-FFF2-40B4-BE49-F238E27FC236}">
                <a16:creationId xmlns:a16="http://schemas.microsoft.com/office/drawing/2014/main" id="{A0C73F86-245F-FADC-DB38-08AB513ADB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47772" y="1679298"/>
            <a:ext cx="914400" cy="1504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R"/>
              <a:t>01</a:t>
            </a:r>
            <a:endParaRPr kumimoji="1" lang="ko-Kore-KR" altLang="en-US"/>
          </a:p>
        </p:txBody>
      </p:sp>
      <p:sp>
        <p:nvSpPr>
          <p:cNvPr id="33" name="텍스트 개체 틀 39">
            <a:extLst>
              <a:ext uri="{FF2B5EF4-FFF2-40B4-BE49-F238E27FC236}">
                <a16:creationId xmlns:a16="http://schemas.microsoft.com/office/drawing/2014/main" id="{0AC44944-B7F1-EB93-250D-7712FB77F5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13448" y="1574513"/>
            <a:ext cx="360000" cy="360000"/>
          </a:xfrm>
          <a:prstGeom prst="ellipse">
            <a:avLst/>
          </a:prstGeom>
          <a:solidFill>
            <a:srgbClr val="266D6D"/>
          </a:solidFill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266D6D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ore-KR"/>
              <a:t>.</a:t>
            </a:r>
            <a:endParaRPr kumimoji="1" lang="ko-Kore-KR" altLang="en-US"/>
          </a:p>
        </p:txBody>
      </p:sp>
      <p:sp>
        <p:nvSpPr>
          <p:cNvPr id="34" name="텍스트 개체 틀 41">
            <a:extLst>
              <a:ext uri="{FF2B5EF4-FFF2-40B4-BE49-F238E27FC236}">
                <a16:creationId xmlns:a16="http://schemas.microsoft.com/office/drawing/2014/main" id="{DE563112-6232-4181-8020-359761A224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6248" y="1679298"/>
            <a:ext cx="914400" cy="1504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R"/>
              <a:t>02</a:t>
            </a:r>
            <a:endParaRPr kumimoji="1" lang="ko-Kore-KR" altLang="en-US"/>
          </a:p>
        </p:txBody>
      </p:sp>
      <p:sp>
        <p:nvSpPr>
          <p:cNvPr id="35" name="텍스트 개체 틀 39">
            <a:extLst>
              <a:ext uri="{FF2B5EF4-FFF2-40B4-BE49-F238E27FC236}">
                <a16:creationId xmlns:a16="http://schemas.microsoft.com/office/drawing/2014/main" id="{25FFC83C-DA6C-967B-BF08-47C26ADE27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16479" y="1574513"/>
            <a:ext cx="360000" cy="360000"/>
          </a:xfrm>
          <a:prstGeom prst="ellipse">
            <a:avLst/>
          </a:prstGeom>
          <a:solidFill>
            <a:srgbClr val="266D6D"/>
          </a:solidFill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266D6D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ore-KR"/>
              <a:t>.</a:t>
            </a:r>
            <a:endParaRPr kumimoji="1" lang="ko-Kore-KR" altLang="en-US"/>
          </a:p>
        </p:txBody>
      </p:sp>
      <p:sp>
        <p:nvSpPr>
          <p:cNvPr id="36" name="텍스트 개체 틀 41">
            <a:extLst>
              <a:ext uri="{FF2B5EF4-FFF2-40B4-BE49-F238E27FC236}">
                <a16:creationId xmlns:a16="http://schemas.microsoft.com/office/drawing/2014/main" id="{447FBEFD-21B0-7BC9-4B89-FF975A0F15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9279" y="1679298"/>
            <a:ext cx="914400" cy="1504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en-US" altLang="ko-KR"/>
              <a:t>03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70222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공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A37EDD5-6F10-9B61-AB28-77AE3E3DB335}"/>
              </a:ext>
            </a:extLst>
          </p:cNvPr>
          <p:cNvSpPr/>
          <p:nvPr userDrawn="1"/>
        </p:nvSpPr>
        <p:spPr>
          <a:xfrm rot="10800000"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6000">
                <a:schemeClr val="accent3"/>
              </a:gs>
              <a:gs pos="100000">
                <a:srgbClr val="DDEBB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</p:spTree>
    <p:extLst>
      <p:ext uri="{BB962C8B-B14F-4D97-AF65-F5344CB8AC3E}">
        <p14:creationId xmlns:p14="http://schemas.microsoft.com/office/powerpoint/2010/main" val="384397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2C1B0B0-358E-D6C6-736D-A591364CFBF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66000">
                <a:schemeClr val="accent3"/>
              </a:gs>
              <a:gs pos="100000">
                <a:srgbClr val="DDEBB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</p:spTree>
    <p:extLst>
      <p:ext uri="{BB962C8B-B14F-4D97-AF65-F5344CB8AC3E}">
        <p14:creationId xmlns:p14="http://schemas.microsoft.com/office/powerpoint/2010/main" val="53495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8">
            <a:extLst>
              <a:ext uri="{FF2B5EF4-FFF2-40B4-BE49-F238E27FC236}">
                <a16:creationId xmlns:a16="http://schemas.microsoft.com/office/drawing/2014/main" id="{571C385E-8DE8-D458-2614-E2A0E0BA1FA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57800" y="671513"/>
            <a:ext cx="6343650" cy="5506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SUIT" pitchFamily="2" charset="-127"/>
                <a:ea typeface="SUIT" pitchFamily="2" charset="-127"/>
              </a:defRPr>
            </a:lvl1pPr>
          </a:lstStyle>
          <a:p>
            <a:r>
              <a:rPr kumimoji="1" lang="en-US" altLang="ko-Kore-KR" dirty="0">
                <a:solidFill>
                  <a:srgbClr val="257673"/>
                </a:solidFill>
                <a:latin typeface="SUIT Heavy" pitchFamily="2" charset="-127"/>
                <a:ea typeface="SUIT Heavy" pitchFamily="2" charset="-127"/>
              </a:rPr>
              <a:t>01.</a:t>
            </a:r>
          </a:p>
          <a:p>
            <a:r>
              <a:rPr kumimoji="1" lang="ko-KR" altLang="en-US" sz="2000" dirty="0"/>
              <a:t>세부 내용을 입력해주세요</a:t>
            </a:r>
            <a:r>
              <a:rPr kumimoji="1" lang="en-US" altLang="ko-KR" sz="2000" dirty="0"/>
              <a:t>.</a:t>
            </a:r>
          </a:p>
          <a:p>
            <a:endParaRPr kumimoji="1" lang="en-US" altLang="ko-KR" sz="2000" dirty="0"/>
          </a:p>
          <a:p>
            <a:r>
              <a:rPr kumimoji="1" lang="en-US" altLang="ko-Kore-KR" dirty="0">
                <a:solidFill>
                  <a:srgbClr val="257673"/>
                </a:solidFill>
                <a:latin typeface="SUIT Heavy" pitchFamily="2" charset="-127"/>
                <a:ea typeface="SUIT Heavy" pitchFamily="2" charset="-127"/>
              </a:rPr>
              <a:t>02.</a:t>
            </a:r>
          </a:p>
          <a:p>
            <a:r>
              <a:rPr kumimoji="1" lang="ko-KR" altLang="en-US" sz="2000" dirty="0"/>
              <a:t>세부 내용을 입력해주세요</a:t>
            </a:r>
            <a:r>
              <a:rPr kumimoji="1" lang="en-US" altLang="ko-KR" sz="2000" dirty="0"/>
              <a:t>.</a:t>
            </a:r>
          </a:p>
          <a:p>
            <a:endParaRPr kumimoji="1" lang="en-US" altLang="ko-KR" sz="2000" dirty="0"/>
          </a:p>
          <a:p>
            <a:r>
              <a:rPr kumimoji="1" lang="en-US" altLang="ko-Kore-KR" dirty="0">
                <a:solidFill>
                  <a:srgbClr val="257673"/>
                </a:solidFill>
                <a:latin typeface="SUIT Heavy" pitchFamily="2" charset="-127"/>
                <a:ea typeface="SUIT Heavy" pitchFamily="2" charset="-127"/>
              </a:rPr>
              <a:t>03.</a:t>
            </a:r>
          </a:p>
          <a:p>
            <a:r>
              <a:rPr kumimoji="1" lang="ko-KR" altLang="en-US" sz="2000" dirty="0"/>
              <a:t>세부 내용을 입력해주세요</a:t>
            </a:r>
            <a:r>
              <a:rPr kumimoji="1" lang="en-US" altLang="ko-KR" sz="2000" dirty="0"/>
              <a:t>.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60EA7DDD-94C4-FBFB-C4CF-000AFC66574B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3" name="자유형 22">
              <a:extLst>
                <a:ext uri="{FF2B5EF4-FFF2-40B4-BE49-F238E27FC236}">
                  <a16:creationId xmlns:a16="http://schemas.microsoft.com/office/drawing/2014/main" id="{9549716A-D32F-BA20-D046-6D0BB23F296F}"/>
                </a:ext>
              </a:extLst>
            </p:cNvPr>
            <p:cNvSpPr/>
            <p:nvPr userDrawn="1"/>
          </p:nvSpPr>
          <p:spPr>
            <a:xfrm>
              <a:off x="2592730" y="0"/>
              <a:ext cx="9599271" cy="2474088"/>
            </a:xfrm>
            <a:custGeom>
              <a:avLst/>
              <a:gdLst>
                <a:gd name="connsiteX0" fmla="*/ 0 w 9599271"/>
                <a:gd name="connsiteY0" fmla="*/ 0 h 2474088"/>
                <a:gd name="connsiteX1" fmla="*/ 9599271 w 9599271"/>
                <a:gd name="connsiteY1" fmla="*/ 0 h 2474088"/>
                <a:gd name="connsiteX2" fmla="*/ 9599271 w 9599271"/>
                <a:gd name="connsiteY2" fmla="*/ 2474088 h 2474088"/>
                <a:gd name="connsiteX3" fmla="*/ 9225023 w 9599271"/>
                <a:gd name="connsiteY3" fmla="*/ 2474088 h 2474088"/>
                <a:gd name="connsiteX4" fmla="*/ 9225023 w 9599271"/>
                <a:gd name="connsiteY4" fmla="*/ 374248 h 2474088"/>
                <a:gd name="connsiteX5" fmla="*/ 0 w 9599271"/>
                <a:gd name="connsiteY5" fmla="*/ 374248 h 2474088"/>
                <a:gd name="connsiteX6" fmla="*/ 0 w 9599271"/>
                <a:gd name="connsiteY6" fmla="*/ 0 h 247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99271" h="2474088">
                  <a:moveTo>
                    <a:pt x="0" y="0"/>
                  </a:moveTo>
                  <a:lnTo>
                    <a:pt x="9599271" y="0"/>
                  </a:lnTo>
                  <a:lnTo>
                    <a:pt x="9599271" y="2474088"/>
                  </a:lnTo>
                  <a:lnTo>
                    <a:pt x="9225023" y="2474088"/>
                  </a:lnTo>
                  <a:lnTo>
                    <a:pt x="9225023" y="374248"/>
                  </a:lnTo>
                  <a:lnTo>
                    <a:pt x="0" y="3742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000">
                  <a:schemeClr val="bg1">
                    <a:alpha val="0"/>
                  </a:schemeClr>
                </a:gs>
                <a:gs pos="13000">
                  <a:srgbClr val="266D6D">
                    <a:alpha val="0"/>
                  </a:srgbClr>
                </a:gs>
                <a:gs pos="50000">
                  <a:srgbClr val="7BBDB8"/>
                </a:gs>
                <a:gs pos="98000">
                  <a:schemeClr val="bg1">
                    <a:alpha val="0"/>
                  </a:schemeClr>
                </a:gs>
                <a:gs pos="91000">
                  <a:srgbClr val="D7E4B0">
                    <a:alpha val="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ko-Kore-KR" altLang="en-US"/>
            </a:p>
          </p:txBody>
        </p:sp>
        <p:sp>
          <p:nvSpPr>
            <p:cNvPr id="19" name="자유형 18">
              <a:extLst>
                <a:ext uri="{FF2B5EF4-FFF2-40B4-BE49-F238E27FC236}">
                  <a16:creationId xmlns:a16="http://schemas.microsoft.com/office/drawing/2014/main" id="{7D37EAE4-5254-981A-CBED-286CBE71FD94}"/>
                </a:ext>
              </a:extLst>
            </p:cNvPr>
            <p:cNvSpPr/>
            <p:nvPr userDrawn="1"/>
          </p:nvSpPr>
          <p:spPr>
            <a:xfrm>
              <a:off x="0" y="1909824"/>
              <a:ext cx="9850056" cy="4948176"/>
            </a:xfrm>
            <a:custGeom>
              <a:avLst/>
              <a:gdLst>
                <a:gd name="connsiteX0" fmla="*/ 0 w 9850056"/>
                <a:gd name="connsiteY0" fmla="*/ 0 h 4948176"/>
                <a:gd name="connsiteX1" fmla="*/ 374248 w 9850056"/>
                <a:gd name="connsiteY1" fmla="*/ 0 h 4948176"/>
                <a:gd name="connsiteX2" fmla="*/ 374248 w 9850056"/>
                <a:gd name="connsiteY2" fmla="*/ 4573928 h 4948176"/>
                <a:gd name="connsiteX3" fmla="*/ 9850056 w 9850056"/>
                <a:gd name="connsiteY3" fmla="*/ 4573928 h 4948176"/>
                <a:gd name="connsiteX4" fmla="*/ 9850056 w 9850056"/>
                <a:gd name="connsiteY4" fmla="*/ 4948176 h 4948176"/>
                <a:gd name="connsiteX5" fmla="*/ 0 w 9850056"/>
                <a:gd name="connsiteY5" fmla="*/ 4948176 h 4948176"/>
                <a:gd name="connsiteX6" fmla="*/ 0 w 9850056"/>
                <a:gd name="connsiteY6" fmla="*/ 0 h 49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0056" h="4948176">
                  <a:moveTo>
                    <a:pt x="0" y="0"/>
                  </a:moveTo>
                  <a:lnTo>
                    <a:pt x="374248" y="0"/>
                  </a:lnTo>
                  <a:lnTo>
                    <a:pt x="374248" y="4573928"/>
                  </a:lnTo>
                  <a:lnTo>
                    <a:pt x="9850056" y="4573928"/>
                  </a:lnTo>
                  <a:lnTo>
                    <a:pt x="9850056" y="4948176"/>
                  </a:lnTo>
                  <a:lnTo>
                    <a:pt x="0" y="494817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">
                  <a:srgbClr val="257673">
                    <a:alpha val="0"/>
                  </a:srgbClr>
                </a:gs>
                <a:gs pos="50000">
                  <a:srgbClr val="419B99"/>
                </a:gs>
                <a:gs pos="87000">
                  <a:srgbClr val="5EACA9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ko-Kore-KR" altLang="en-US"/>
            </a:p>
          </p:txBody>
        </p:sp>
      </p:grpSp>
      <p:sp>
        <p:nvSpPr>
          <p:cNvPr id="37" name="내용 개체 틀 36">
            <a:extLst>
              <a:ext uri="{FF2B5EF4-FFF2-40B4-BE49-F238E27FC236}">
                <a16:creationId xmlns:a16="http://schemas.microsoft.com/office/drawing/2014/main" id="{7D189B51-942E-279C-26B1-0863F8CDD27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0312" y="679831"/>
            <a:ext cx="3243263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0" i="0">
                <a:solidFill>
                  <a:srgbClr val="257673"/>
                </a:solidFill>
                <a:latin typeface="SUIT Heavy" pitchFamily="2" charset="-127"/>
                <a:ea typeface="SUIT Heavy" pitchFamily="2" charset="-127"/>
              </a:defRPr>
            </a:lvl1pPr>
          </a:lstStyle>
          <a:p>
            <a:pPr lvl="0"/>
            <a:r>
              <a:rPr kumimoji="1" lang="en-US" altLang="ko-Kore-KR" dirty="0"/>
              <a:t>CONTENTS</a:t>
            </a:r>
            <a:endParaRPr kumimoji="1" lang="ko-Kore-KR" altLang="en-US" dirty="0"/>
          </a:p>
        </p:txBody>
      </p:sp>
      <p:cxnSp>
        <p:nvCxnSpPr>
          <p:cNvPr id="2" name="직선 연결선[R] 1">
            <a:extLst>
              <a:ext uri="{FF2B5EF4-FFF2-40B4-BE49-F238E27FC236}">
                <a16:creationId xmlns:a16="http://schemas.microsoft.com/office/drawing/2014/main" id="{651BFB1E-6438-D75A-39A0-884D50625D8D}"/>
              </a:ext>
            </a:extLst>
          </p:cNvPr>
          <p:cNvCxnSpPr>
            <a:cxnSpLocks/>
          </p:cNvCxnSpPr>
          <p:nvPr userDrawn="1"/>
        </p:nvCxnSpPr>
        <p:spPr>
          <a:xfrm>
            <a:off x="834887" y="1424042"/>
            <a:ext cx="2957237" cy="0"/>
          </a:xfrm>
          <a:prstGeom prst="line">
            <a:avLst/>
          </a:prstGeom>
          <a:ln w="28575">
            <a:solidFill>
              <a:srgbClr val="2576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754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64283659-0058-6B3B-ABCD-0DC8F73F71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  <p:sp>
        <p:nvSpPr>
          <p:cNvPr id="4" name="삼각형 7">
            <a:extLst>
              <a:ext uri="{FF2B5EF4-FFF2-40B4-BE49-F238E27FC236}">
                <a16:creationId xmlns:a16="http://schemas.microsoft.com/office/drawing/2014/main" id="{7925F6C2-1BAF-CA77-C32C-0C49F2DD2BCB}"/>
              </a:ext>
            </a:extLst>
          </p:cNvPr>
          <p:cNvSpPr/>
          <p:nvPr userDrawn="1"/>
        </p:nvSpPr>
        <p:spPr>
          <a:xfrm>
            <a:off x="6619088" y="2"/>
            <a:ext cx="5576989" cy="6879264"/>
          </a:xfrm>
          <a:custGeom>
            <a:avLst/>
            <a:gdLst>
              <a:gd name="connsiteX0" fmla="*/ 0 w 6129882"/>
              <a:gd name="connsiteY0" fmla="*/ 5284381 h 5284381"/>
              <a:gd name="connsiteX1" fmla="*/ 3064941 w 6129882"/>
              <a:gd name="connsiteY1" fmla="*/ 0 h 5284381"/>
              <a:gd name="connsiteX2" fmla="*/ 6129882 w 6129882"/>
              <a:gd name="connsiteY2" fmla="*/ 5284381 h 5284381"/>
              <a:gd name="connsiteX3" fmla="*/ 0 w 6129882"/>
              <a:gd name="connsiteY3" fmla="*/ 5284381 h 5284381"/>
              <a:gd name="connsiteX0" fmla="*/ 0 w 6129882"/>
              <a:gd name="connsiteY0" fmla="*/ 6857999 h 6857999"/>
              <a:gd name="connsiteX1" fmla="*/ 5574225 w 6129882"/>
              <a:gd name="connsiteY1" fmla="*/ 0 h 6857999"/>
              <a:gd name="connsiteX2" fmla="*/ 6129882 w 6129882"/>
              <a:gd name="connsiteY2" fmla="*/ 6857999 h 6857999"/>
              <a:gd name="connsiteX3" fmla="*/ 0 w 6129882"/>
              <a:gd name="connsiteY3" fmla="*/ 6857999 h 6857999"/>
              <a:gd name="connsiteX0" fmla="*/ 0 w 5574225"/>
              <a:gd name="connsiteY0" fmla="*/ 6857999 h 6857999"/>
              <a:gd name="connsiteX1" fmla="*/ 5574225 w 5574225"/>
              <a:gd name="connsiteY1" fmla="*/ 0 h 6857999"/>
              <a:gd name="connsiteX2" fmla="*/ 5087892 w 5574225"/>
              <a:gd name="connsiteY2" fmla="*/ 6751674 h 6857999"/>
              <a:gd name="connsiteX3" fmla="*/ 0 w 5574225"/>
              <a:gd name="connsiteY3" fmla="*/ 6857999 h 6857999"/>
              <a:gd name="connsiteX0" fmla="*/ 0 w 5576989"/>
              <a:gd name="connsiteY0" fmla="*/ 6857999 h 6879264"/>
              <a:gd name="connsiteX1" fmla="*/ 5574225 w 5576989"/>
              <a:gd name="connsiteY1" fmla="*/ 0 h 6879264"/>
              <a:gd name="connsiteX2" fmla="*/ 5576989 w 5576989"/>
              <a:gd name="connsiteY2" fmla="*/ 6879264 h 6879264"/>
              <a:gd name="connsiteX3" fmla="*/ 0 w 5576989"/>
              <a:gd name="connsiteY3" fmla="*/ 6857999 h 68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989" h="6879264">
                <a:moveTo>
                  <a:pt x="0" y="6857999"/>
                </a:moveTo>
                <a:lnTo>
                  <a:pt x="5574225" y="0"/>
                </a:lnTo>
                <a:cubicBezTo>
                  <a:pt x="5575146" y="2293088"/>
                  <a:pt x="5576068" y="4586176"/>
                  <a:pt x="5576989" y="6879264"/>
                </a:cubicBezTo>
                <a:lnTo>
                  <a:pt x="0" y="6857999"/>
                </a:lnTo>
                <a:close/>
              </a:path>
            </a:pathLst>
          </a:custGeom>
          <a:solidFill>
            <a:srgbClr val="7CC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삼각형 7">
            <a:extLst>
              <a:ext uri="{FF2B5EF4-FFF2-40B4-BE49-F238E27FC236}">
                <a16:creationId xmlns:a16="http://schemas.microsoft.com/office/drawing/2014/main" id="{E3B8462D-9C11-B09E-87DE-AAF775130021}"/>
              </a:ext>
            </a:extLst>
          </p:cNvPr>
          <p:cNvSpPr/>
          <p:nvPr userDrawn="1"/>
        </p:nvSpPr>
        <p:spPr>
          <a:xfrm rot="16200000">
            <a:off x="5006664" y="-329228"/>
            <a:ext cx="6892721" cy="7504872"/>
          </a:xfrm>
          <a:custGeom>
            <a:avLst/>
            <a:gdLst>
              <a:gd name="connsiteX0" fmla="*/ 0 w 6129882"/>
              <a:gd name="connsiteY0" fmla="*/ 5284381 h 5284381"/>
              <a:gd name="connsiteX1" fmla="*/ 3064941 w 6129882"/>
              <a:gd name="connsiteY1" fmla="*/ 0 h 5284381"/>
              <a:gd name="connsiteX2" fmla="*/ 6129882 w 6129882"/>
              <a:gd name="connsiteY2" fmla="*/ 5284381 h 5284381"/>
              <a:gd name="connsiteX3" fmla="*/ 0 w 6129882"/>
              <a:gd name="connsiteY3" fmla="*/ 5284381 h 5284381"/>
              <a:gd name="connsiteX0" fmla="*/ 0 w 6129882"/>
              <a:gd name="connsiteY0" fmla="*/ 6857999 h 6857999"/>
              <a:gd name="connsiteX1" fmla="*/ 5574225 w 6129882"/>
              <a:gd name="connsiteY1" fmla="*/ 0 h 6857999"/>
              <a:gd name="connsiteX2" fmla="*/ 6129882 w 6129882"/>
              <a:gd name="connsiteY2" fmla="*/ 6857999 h 6857999"/>
              <a:gd name="connsiteX3" fmla="*/ 0 w 6129882"/>
              <a:gd name="connsiteY3" fmla="*/ 6857999 h 6857999"/>
              <a:gd name="connsiteX0" fmla="*/ 0 w 5574225"/>
              <a:gd name="connsiteY0" fmla="*/ 6857999 h 6857999"/>
              <a:gd name="connsiteX1" fmla="*/ 5574225 w 5574225"/>
              <a:gd name="connsiteY1" fmla="*/ 0 h 6857999"/>
              <a:gd name="connsiteX2" fmla="*/ 5087892 w 5574225"/>
              <a:gd name="connsiteY2" fmla="*/ 6751674 h 6857999"/>
              <a:gd name="connsiteX3" fmla="*/ 0 w 5574225"/>
              <a:gd name="connsiteY3" fmla="*/ 6857999 h 6857999"/>
              <a:gd name="connsiteX0" fmla="*/ 0 w 5576989"/>
              <a:gd name="connsiteY0" fmla="*/ 6857999 h 6879264"/>
              <a:gd name="connsiteX1" fmla="*/ 5574225 w 5576989"/>
              <a:gd name="connsiteY1" fmla="*/ 0 h 6879264"/>
              <a:gd name="connsiteX2" fmla="*/ 5576989 w 5576989"/>
              <a:gd name="connsiteY2" fmla="*/ 6879264 h 6879264"/>
              <a:gd name="connsiteX3" fmla="*/ 0 w 5576989"/>
              <a:gd name="connsiteY3" fmla="*/ 6857999 h 6879264"/>
              <a:gd name="connsiteX0" fmla="*/ 0 w 5605226"/>
              <a:gd name="connsiteY0" fmla="*/ 6869574 h 6879264"/>
              <a:gd name="connsiteX1" fmla="*/ 5602462 w 5605226"/>
              <a:gd name="connsiteY1" fmla="*/ 0 h 6879264"/>
              <a:gd name="connsiteX2" fmla="*/ 5605226 w 5605226"/>
              <a:gd name="connsiteY2" fmla="*/ 6879264 h 6879264"/>
              <a:gd name="connsiteX3" fmla="*/ 0 w 5605226"/>
              <a:gd name="connsiteY3" fmla="*/ 6869574 h 6879264"/>
              <a:gd name="connsiteX0" fmla="*/ 0 w 5567575"/>
              <a:gd name="connsiteY0" fmla="*/ 6869574 h 6879264"/>
              <a:gd name="connsiteX1" fmla="*/ 5564811 w 5567575"/>
              <a:gd name="connsiteY1" fmla="*/ 0 h 6879264"/>
              <a:gd name="connsiteX2" fmla="*/ 5567575 w 5567575"/>
              <a:gd name="connsiteY2" fmla="*/ 6879264 h 6879264"/>
              <a:gd name="connsiteX3" fmla="*/ 0 w 5567575"/>
              <a:gd name="connsiteY3" fmla="*/ 6869574 h 6879264"/>
              <a:gd name="connsiteX0" fmla="*/ 0 w 5605225"/>
              <a:gd name="connsiteY0" fmla="*/ 6881149 h 6881149"/>
              <a:gd name="connsiteX1" fmla="*/ 5602461 w 5605225"/>
              <a:gd name="connsiteY1" fmla="*/ 0 h 6881149"/>
              <a:gd name="connsiteX2" fmla="*/ 5605225 w 5605225"/>
              <a:gd name="connsiteY2" fmla="*/ 6879264 h 6881149"/>
              <a:gd name="connsiteX3" fmla="*/ 0 w 5605225"/>
              <a:gd name="connsiteY3" fmla="*/ 6881149 h 6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5225" h="6881149">
                <a:moveTo>
                  <a:pt x="0" y="6881149"/>
                </a:moveTo>
                <a:lnTo>
                  <a:pt x="5602461" y="0"/>
                </a:lnTo>
                <a:cubicBezTo>
                  <a:pt x="5603382" y="2293088"/>
                  <a:pt x="5604304" y="4586176"/>
                  <a:pt x="5605225" y="6879264"/>
                </a:cubicBezTo>
                <a:lnTo>
                  <a:pt x="0" y="6881149"/>
                </a:lnTo>
                <a:close/>
              </a:path>
            </a:pathLst>
          </a:custGeom>
          <a:gradFill flip="none" rotWithShape="1">
            <a:gsLst>
              <a:gs pos="0">
                <a:srgbClr val="288B88"/>
              </a:gs>
              <a:gs pos="88000">
                <a:srgbClr val="ABD7BE"/>
              </a:gs>
              <a:gs pos="40000">
                <a:srgbClr val="7CC4C5"/>
              </a:gs>
              <a:gs pos="100000">
                <a:srgbClr val="DDEBB7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0CA626A-A765-36BC-B97C-C27CA4C82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434" y="3219762"/>
            <a:ext cx="10515600" cy="105040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 b="0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r>
              <a:rPr kumimoji="1" lang="ko-KR" altLang="en-US" err="1"/>
              <a:t>중제목</a:t>
            </a:r>
            <a:r>
              <a:rPr kumimoji="1" lang="ko-KR" altLang="en-US"/>
              <a:t> 입력</a:t>
            </a:r>
            <a:endParaRPr kumimoji="1" lang="ko-Kore-KR" altLang="en-US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BAB06AF6-DBFB-8690-43E6-CF17456463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434" y="2544384"/>
            <a:ext cx="10515600" cy="67537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en-US" altLang="ko-KR" dirty="0"/>
              <a:t>01.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00493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AE3B7CE-0BDA-D38C-C6EC-407CCAA9E3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  <p:sp>
        <p:nvSpPr>
          <p:cNvPr id="40" name="자유형 39">
            <a:extLst>
              <a:ext uri="{FF2B5EF4-FFF2-40B4-BE49-F238E27FC236}">
                <a16:creationId xmlns:a16="http://schemas.microsoft.com/office/drawing/2014/main" id="{433B81D5-8553-81C7-CDFA-2C7F958E06CA}"/>
              </a:ext>
            </a:extLst>
          </p:cNvPr>
          <p:cNvSpPr/>
          <p:nvPr userDrawn="1"/>
        </p:nvSpPr>
        <p:spPr>
          <a:xfrm>
            <a:off x="0" y="-2"/>
            <a:ext cx="9159730" cy="6876034"/>
          </a:xfrm>
          <a:custGeom>
            <a:avLst/>
            <a:gdLst>
              <a:gd name="connsiteX0" fmla="*/ 0 w 9159730"/>
              <a:gd name="connsiteY0" fmla="*/ 0 h 6876034"/>
              <a:gd name="connsiteX1" fmla="*/ 5189851 w 9159730"/>
              <a:gd name="connsiteY1" fmla="*/ 0 h 6876034"/>
              <a:gd name="connsiteX2" fmla="*/ 9159730 w 9159730"/>
              <a:gd name="connsiteY2" fmla="*/ 6876034 h 6876034"/>
              <a:gd name="connsiteX3" fmla="*/ 0 w 9159730"/>
              <a:gd name="connsiteY3" fmla="*/ 6876034 h 6876034"/>
              <a:gd name="connsiteX4" fmla="*/ 0 w 9159730"/>
              <a:gd name="connsiteY4" fmla="*/ 0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730" h="6876034">
                <a:moveTo>
                  <a:pt x="0" y="0"/>
                </a:moveTo>
                <a:lnTo>
                  <a:pt x="5189851" y="0"/>
                </a:lnTo>
                <a:lnTo>
                  <a:pt x="9159730" y="6876034"/>
                </a:lnTo>
                <a:lnTo>
                  <a:pt x="0" y="687603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7CC4C5">
                  <a:alpha val="50000"/>
                </a:srgbClr>
              </a:gs>
              <a:gs pos="97000">
                <a:srgbClr val="F7F7F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ore-KR" altLang="en-US"/>
          </a:p>
        </p:txBody>
      </p:sp>
      <p:sp>
        <p:nvSpPr>
          <p:cNvPr id="44" name="자유형 43">
            <a:extLst>
              <a:ext uri="{FF2B5EF4-FFF2-40B4-BE49-F238E27FC236}">
                <a16:creationId xmlns:a16="http://schemas.microsoft.com/office/drawing/2014/main" id="{97053E9B-74A0-A457-EA13-119D65C66611}"/>
              </a:ext>
            </a:extLst>
          </p:cNvPr>
          <p:cNvSpPr/>
          <p:nvPr userDrawn="1"/>
        </p:nvSpPr>
        <p:spPr>
          <a:xfrm>
            <a:off x="2755590" y="0"/>
            <a:ext cx="6404140" cy="6876032"/>
          </a:xfrm>
          <a:custGeom>
            <a:avLst/>
            <a:gdLst>
              <a:gd name="connsiteX0" fmla="*/ 0 w 6404140"/>
              <a:gd name="connsiteY0" fmla="*/ 0 h 6876032"/>
              <a:gd name="connsiteX1" fmla="*/ 2434261 w 6404140"/>
              <a:gd name="connsiteY1" fmla="*/ 0 h 6876032"/>
              <a:gd name="connsiteX2" fmla="*/ 6404140 w 6404140"/>
              <a:gd name="connsiteY2" fmla="*/ 6876032 h 6876032"/>
              <a:gd name="connsiteX3" fmla="*/ 3969879 w 6404140"/>
              <a:gd name="connsiteY3" fmla="*/ 6876032 h 6876032"/>
              <a:gd name="connsiteX4" fmla="*/ 0 w 6404140"/>
              <a:gd name="connsiteY4" fmla="*/ 0 h 687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4140" h="6876032">
                <a:moveTo>
                  <a:pt x="0" y="0"/>
                </a:moveTo>
                <a:lnTo>
                  <a:pt x="2434261" y="0"/>
                </a:lnTo>
                <a:lnTo>
                  <a:pt x="6404140" y="6876032"/>
                </a:lnTo>
                <a:lnTo>
                  <a:pt x="3969879" y="687603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7000">
                <a:srgbClr val="7CC4C5">
                  <a:alpha val="50000"/>
                </a:srgbClr>
              </a:gs>
              <a:gs pos="97000">
                <a:srgbClr val="F7F7F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ore-KR" altLang="en-US"/>
          </a:p>
        </p:txBody>
      </p:sp>
      <p:pic>
        <p:nvPicPr>
          <p:cNvPr id="10" name="그림 9" descr="그래픽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EA6926B7-7491-E00B-89B6-51DB13322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4029" y="495906"/>
            <a:ext cx="919984" cy="389856"/>
          </a:xfrm>
          <a:prstGeom prst="rect">
            <a:avLst/>
          </a:prstGeom>
        </p:spPr>
      </p:pic>
      <p:sp>
        <p:nvSpPr>
          <p:cNvPr id="2" name="내용 개체 틀 16">
            <a:extLst>
              <a:ext uri="{FF2B5EF4-FFF2-40B4-BE49-F238E27FC236}">
                <a16:creationId xmlns:a16="http://schemas.microsoft.com/office/drawing/2014/main" id="{94FE539E-11FD-B0F7-4219-1A3CCA8AAA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295916"/>
            <a:ext cx="10305921" cy="20136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266D6D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 dirty="0"/>
              <a:t>대제목을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8081EF2A-FDA1-9085-6126-7E5F8DDFB2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15317"/>
            <a:ext cx="10305920" cy="4673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0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R" altLang="en-US" dirty="0"/>
              <a:t>중제목을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197D7AE7-F4AC-E4D4-01C2-89A3784CD7C6}"/>
              </a:ext>
            </a:extLst>
          </p:cNvPr>
          <p:cNvSpPr/>
          <p:nvPr userDrawn="1"/>
        </p:nvSpPr>
        <p:spPr>
          <a:xfrm>
            <a:off x="-1" y="1000704"/>
            <a:ext cx="12192000" cy="5724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</p:spTree>
    <p:extLst>
      <p:ext uri="{BB962C8B-B14F-4D97-AF65-F5344CB8AC3E}">
        <p14:creationId xmlns:p14="http://schemas.microsoft.com/office/powerpoint/2010/main" val="37390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pos="742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AE3B7CE-0BDA-D38C-C6EC-407CCAA9E3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  <p:sp>
        <p:nvSpPr>
          <p:cNvPr id="40" name="자유형 39">
            <a:extLst>
              <a:ext uri="{FF2B5EF4-FFF2-40B4-BE49-F238E27FC236}">
                <a16:creationId xmlns:a16="http://schemas.microsoft.com/office/drawing/2014/main" id="{433B81D5-8553-81C7-CDFA-2C7F958E06CA}"/>
              </a:ext>
            </a:extLst>
          </p:cNvPr>
          <p:cNvSpPr/>
          <p:nvPr userDrawn="1"/>
        </p:nvSpPr>
        <p:spPr>
          <a:xfrm>
            <a:off x="0" y="-2"/>
            <a:ext cx="9159730" cy="6876034"/>
          </a:xfrm>
          <a:custGeom>
            <a:avLst/>
            <a:gdLst>
              <a:gd name="connsiteX0" fmla="*/ 0 w 9159730"/>
              <a:gd name="connsiteY0" fmla="*/ 0 h 6876034"/>
              <a:gd name="connsiteX1" fmla="*/ 5189851 w 9159730"/>
              <a:gd name="connsiteY1" fmla="*/ 0 h 6876034"/>
              <a:gd name="connsiteX2" fmla="*/ 9159730 w 9159730"/>
              <a:gd name="connsiteY2" fmla="*/ 6876034 h 6876034"/>
              <a:gd name="connsiteX3" fmla="*/ 0 w 9159730"/>
              <a:gd name="connsiteY3" fmla="*/ 6876034 h 6876034"/>
              <a:gd name="connsiteX4" fmla="*/ 0 w 9159730"/>
              <a:gd name="connsiteY4" fmla="*/ 0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730" h="6876034">
                <a:moveTo>
                  <a:pt x="0" y="0"/>
                </a:moveTo>
                <a:lnTo>
                  <a:pt x="5189851" y="0"/>
                </a:lnTo>
                <a:lnTo>
                  <a:pt x="9159730" y="6876034"/>
                </a:lnTo>
                <a:lnTo>
                  <a:pt x="0" y="687603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7CC4C5">
                  <a:alpha val="50000"/>
                </a:srgbClr>
              </a:gs>
              <a:gs pos="97000">
                <a:srgbClr val="F7F7F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ore-KR" altLang="en-US"/>
          </a:p>
        </p:txBody>
      </p:sp>
      <p:sp>
        <p:nvSpPr>
          <p:cNvPr id="44" name="자유형 43">
            <a:extLst>
              <a:ext uri="{FF2B5EF4-FFF2-40B4-BE49-F238E27FC236}">
                <a16:creationId xmlns:a16="http://schemas.microsoft.com/office/drawing/2014/main" id="{97053E9B-74A0-A457-EA13-119D65C66611}"/>
              </a:ext>
            </a:extLst>
          </p:cNvPr>
          <p:cNvSpPr/>
          <p:nvPr userDrawn="1"/>
        </p:nvSpPr>
        <p:spPr>
          <a:xfrm>
            <a:off x="2755590" y="0"/>
            <a:ext cx="6404140" cy="6876032"/>
          </a:xfrm>
          <a:custGeom>
            <a:avLst/>
            <a:gdLst>
              <a:gd name="connsiteX0" fmla="*/ 0 w 6404140"/>
              <a:gd name="connsiteY0" fmla="*/ 0 h 6876032"/>
              <a:gd name="connsiteX1" fmla="*/ 2434261 w 6404140"/>
              <a:gd name="connsiteY1" fmla="*/ 0 h 6876032"/>
              <a:gd name="connsiteX2" fmla="*/ 6404140 w 6404140"/>
              <a:gd name="connsiteY2" fmla="*/ 6876032 h 6876032"/>
              <a:gd name="connsiteX3" fmla="*/ 3969879 w 6404140"/>
              <a:gd name="connsiteY3" fmla="*/ 6876032 h 6876032"/>
              <a:gd name="connsiteX4" fmla="*/ 0 w 6404140"/>
              <a:gd name="connsiteY4" fmla="*/ 0 h 687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4140" h="6876032">
                <a:moveTo>
                  <a:pt x="0" y="0"/>
                </a:moveTo>
                <a:lnTo>
                  <a:pt x="2434261" y="0"/>
                </a:lnTo>
                <a:lnTo>
                  <a:pt x="6404140" y="6876032"/>
                </a:lnTo>
                <a:lnTo>
                  <a:pt x="3969879" y="687603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7000">
                <a:srgbClr val="7CC4C5">
                  <a:alpha val="50000"/>
                </a:srgbClr>
              </a:gs>
              <a:gs pos="97000">
                <a:srgbClr val="F7F7F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ore-KR" altLang="en-US"/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FF7D8098-F323-0956-444E-7E2B656D7D5A}"/>
              </a:ext>
            </a:extLst>
          </p:cNvPr>
          <p:cNvSpPr/>
          <p:nvPr userDrawn="1"/>
        </p:nvSpPr>
        <p:spPr>
          <a:xfrm>
            <a:off x="-1" y="1000704"/>
            <a:ext cx="12192000" cy="5724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3600"/>
          </a:p>
        </p:txBody>
      </p:sp>
      <p:pic>
        <p:nvPicPr>
          <p:cNvPr id="10" name="그림 9" descr="그래픽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EA6926B7-7491-E00B-89B6-51DB13322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4029" y="6254447"/>
            <a:ext cx="919984" cy="389856"/>
          </a:xfrm>
          <a:prstGeom prst="rect">
            <a:avLst/>
          </a:prstGeom>
        </p:spPr>
      </p:pic>
      <p:sp>
        <p:nvSpPr>
          <p:cNvPr id="2" name="내용 개체 틀 16">
            <a:extLst>
              <a:ext uri="{FF2B5EF4-FFF2-40B4-BE49-F238E27FC236}">
                <a16:creationId xmlns:a16="http://schemas.microsoft.com/office/drawing/2014/main" id="{94FE539E-11FD-B0F7-4219-1A3CCA8AAA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295916"/>
            <a:ext cx="10305921" cy="20136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266D6D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 dirty="0"/>
              <a:t>대제목을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8081EF2A-FDA1-9085-6126-7E5F8DDFB2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15317"/>
            <a:ext cx="10305920" cy="4673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0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R" altLang="en-US" dirty="0"/>
              <a:t>중제목을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06234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pos="742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16">
            <a:extLst>
              <a:ext uri="{FF2B5EF4-FFF2-40B4-BE49-F238E27FC236}">
                <a16:creationId xmlns:a16="http://schemas.microsoft.com/office/drawing/2014/main" id="{D9B5AB7B-9099-BD0A-E8D6-100A7474F8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295916"/>
            <a:ext cx="10305921" cy="20136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600" b="1" i="0">
                <a:solidFill>
                  <a:srgbClr val="266D6D"/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 dirty="0"/>
              <a:t>대제목을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D8FED122-E556-B717-E453-EDAD1EDA18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515317"/>
            <a:ext cx="10305920" cy="4673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0" i="0">
                <a:solidFill>
                  <a:srgbClr val="266D6D"/>
                </a:solidFill>
                <a:latin typeface="SUIT ExtraBold" pitchFamily="2" charset="-127"/>
                <a:ea typeface="SUIT ExtraBold" pitchFamily="2" charset="-127"/>
              </a:defRPr>
            </a:lvl1pPr>
          </a:lstStyle>
          <a:p>
            <a:pPr lvl="0"/>
            <a:r>
              <a:rPr kumimoji="1" lang="ko-KR" altLang="en-US" dirty="0"/>
              <a:t>중제목을 입력해주세요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cxnSp>
        <p:nvCxnSpPr>
          <p:cNvPr id="28" name="직선 연결선[R] 27">
            <a:extLst>
              <a:ext uri="{FF2B5EF4-FFF2-40B4-BE49-F238E27FC236}">
                <a16:creationId xmlns:a16="http://schemas.microsoft.com/office/drawing/2014/main" id="{253CC788-94DA-5442-DCC1-174C34DD96C8}"/>
              </a:ext>
            </a:extLst>
          </p:cNvPr>
          <p:cNvCxnSpPr/>
          <p:nvPr userDrawn="1"/>
        </p:nvCxnSpPr>
        <p:spPr>
          <a:xfrm>
            <a:off x="304800" y="1000704"/>
            <a:ext cx="11530704" cy="0"/>
          </a:xfrm>
          <a:prstGeom prst="line">
            <a:avLst/>
          </a:prstGeom>
          <a:ln>
            <a:solidFill>
              <a:srgbClr val="266D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4CFECD7-08DB-FBEF-3AD1-26DC41CCD9E4}"/>
              </a:ext>
            </a:extLst>
          </p:cNvPr>
          <p:cNvSpPr/>
          <p:nvPr userDrawn="1"/>
        </p:nvSpPr>
        <p:spPr>
          <a:xfrm>
            <a:off x="-17538" y="5740403"/>
            <a:ext cx="12209538" cy="1117595"/>
          </a:xfrm>
          <a:custGeom>
            <a:avLst/>
            <a:gdLst>
              <a:gd name="connsiteX0" fmla="*/ 0 w 12192000"/>
              <a:gd name="connsiteY0" fmla="*/ 0 h 1812470"/>
              <a:gd name="connsiteX1" fmla="*/ 12192000 w 12192000"/>
              <a:gd name="connsiteY1" fmla="*/ 0 h 1812470"/>
              <a:gd name="connsiteX2" fmla="*/ 12192000 w 12192000"/>
              <a:gd name="connsiteY2" fmla="*/ 1812470 h 1812470"/>
              <a:gd name="connsiteX3" fmla="*/ 0 w 12192000"/>
              <a:gd name="connsiteY3" fmla="*/ 1812470 h 1812470"/>
              <a:gd name="connsiteX4" fmla="*/ 0 w 12192000"/>
              <a:gd name="connsiteY4" fmla="*/ 0 h 1812470"/>
              <a:gd name="connsiteX0" fmla="*/ 16329 w 12192000"/>
              <a:gd name="connsiteY0" fmla="*/ 1045029 h 1812470"/>
              <a:gd name="connsiteX1" fmla="*/ 12192000 w 12192000"/>
              <a:gd name="connsiteY1" fmla="*/ 0 h 1812470"/>
              <a:gd name="connsiteX2" fmla="*/ 12192000 w 12192000"/>
              <a:gd name="connsiteY2" fmla="*/ 1812470 h 1812470"/>
              <a:gd name="connsiteX3" fmla="*/ 0 w 12192000"/>
              <a:gd name="connsiteY3" fmla="*/ 1812470 h 1812470"/>
              <a:gd name="connsiteX4" fmla="*/ 16329 w 12192000"/>
              <a:gd name="connsiteY4" fmla="*/ 1045029 h 1812470"/>
              <a:gd name="connsiteX0" fmla="*/ 0 w 12209538"/>
              <a:gd name="connsiteY0" fmla="*/ 1070429 h 1812470"/>
              <a:gd name="connsiteX1" fmla="*/ 12209538 w 12209538"/>
              <a:gd name="connsiteY1" fmla="*/ 0 h 1812470"/>
              <a:gd name="connsiteX2" fmla="*/ 12209538 w 12209538"/>
              <a:gd name="connsiteY2" fmla="*/ 1812470 h 1812470"/>
              <a:gd name="connsiteX3" fmla="*/ 17538 w 12209538"/>
              <a:gd name="connsiteY3" fmla="*/ 1812470 h 1812470"/>
              <a:gd name="connsiteX4" fmla="*/ 0 w 12209538"/>
              <a:gd name="connsiteY4" fmla="*/ 1070429 h 18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538" h="1812470">
                <a:moveTo>
                  <a:pt x="0" y="1070429"/>
                </a:moveTo>
                <a:lnTo>
                  <a:pt x="12209538" y="0"/>
                </a:lnTo>
                <a:lnTo>
                  <a:pt x="12209538" y="1812470"/>
                </a:lnTo>
                <a:lnTo>
                  <a:pt x="17538" y="1812470"/>
                </a:lnTo>
                <a:lnTo>
                  <a:pt x="0" y="1070429"/>
                </a:lnTo>
                <a:close/>
              </a:path>
            </a:pathLst>
          </a:custGeom>
          <a:solidFill>
            <a:srgbClr val="7BBD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D3D5BDC5-2860-9F72-49FD-6144A96212D1}"/>
              </a:ext>
            </a:extLst>
          </p:cNvPr>
          <p:cNvSpPr/>
          <p:nvPr userDrawn="1"/>
        </p:nvSpPr>
        <p:spPr>
          <a:xfrm flipH="1">
            <a:off x="-34617" y="5740403"/>
            <a:ext cx="12209538" cy="1117595"/>
          </a:xfrm>
          <a:custGeom>
            <a:avLst/>
            <a:gdLst>
              <a:gd name="connsiteX0" fmla="*/ 0 w 12192000"/>
              <a:gd name="connsiteY0" fmla="*/ 0 h 1812470"/>
              <a:gd name="connsiteX1" fmla="*/ 12192000 w 12192000"/>
              <a:gd name="connsiteY1" fmla="*/ 0 h 1812470"/>
              <a:gd name="connsiteX2" fmla="*/ 12192000 w 12192000"/>
              <a:gd name="connsiteY2" fmla="*/ 1812470 h 1812470"/>
              <a:gd name="connsiteX3" fmla="*/ 0 w 12192000"/>
              <a:gd name="connsiteY3" fmla="*/ 1812470 h 1812470"/>
              <a:gd name="connsiteX4" fmla="*/ 0 w 12192000"/>
              <a:gd name="connsiteY4" fmla="*/ 0 h 1812470"/>
              <a:gd name="connsiteX0" fmla="*/ 16329 w 12192000"/>
              <a:gd name="connsiteY0" fmla="*/ 1045029 h 1812470"/>
              <a:gd name="connsiteX1" fmla="*/ 12192000 w 12192000"/>
              <a:gd name="connsiteY1" fmla="*/ 0 h 1812470"/>
              <a:gd name="connsiteX2" fmla="*/ 12192000 w 12192000"/>
              <a:gd name="connsiteY2" fmla="*/ 1812470 h 1812470"/>
              <a:gd name="connsiteX3" fmla="*/ 0 w 12192000"/>
              <a:gd name="connsiteY3" fmla="*/ 1812470 h 1812470"/>
              <a:gd name="connsiteX4" fmla="*/ 16329 w 12192000"/>
              <a:gd name="connsiteY4" fmla="*/ 1045029 h 1812470"/>
              <a:gd name="connsiteX0" fmla="*/ 0 w 12209538"/>
              <a:gd name="connsiteY0" fmla="*/ 1070429 h 1812470"/>
              <a:gd name="connsiteX1" fmla="*/ 12209538 w 12209538"/>
              <a:gd name="connsiteY1" fmla="*/ 0 h 1812470"/>
              <a:gd name="connsiteX2" fmla="*/ 12209538 w 12209538"/>
              <a:gd name="connsiteY2" fmla="*/ 1812470 h 1812470"/>
              <a:gd name="connsiteX3" fmla="*/ 17538 w 12209538"/>
              <a:gd name="connsiteY3" fmla="*/ 1812470 h 1812470"/>
              <a:gd name="connsiteX4" fmla="*/ 0 w 12209538"/>
              <a:gd name="connsiteY4" fmla="*/ 1070429 h 18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538" h="1812470">
                <a:moveTo>
                  <a:pt x="0" y="1070429"/>
                </a:moveTo>
                <a:lnTo>
                  <a:pt x="12209538" y="0"/>
                </a:lnTo>
                <a:lnTo>
                  <a:pt x="12209538" y="1812470"/>
                </a:lnTo>
                <a:lnTo>
                  <a:pt x="17538" y="1812470"/>
                </a:lnTo>
                <a:lnTo>
                  <a:pt x="0" y="1070429"/>
                </a:lnTo>
                <a:close/>
              </a:path>
            </a:pathLst>
          </a:custGeom>
          <a:solidFill>
            <a:srgbClr val="7BBD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4" name="그림 3" descr="그래픽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C998EE99-0DF4-B848-4EA3-F9A18A960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4029" y="495906"/>
            <a:ext cx="919984" cy="3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1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공간 (로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래픽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B28581BC-5C18-9962-6F22-20B3926DF5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4029" y="495906"/>
            <a:ext cx="919984" cy="3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공간 (바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4CFECD7-08DB-FBEF-3AD1-26DC41CCD9E4}"/>
              </a:ext>
            </a:extLst>
          </p:cNvPr>
          <p:cNvSpPr/>
          <p:nvPr userDrawn="1"/>
        </p:nvSpPr>
        <p:spPr>
          <a:xfrm>
            <a:off x="-17538" y="5740403"/>
            <a:ext cx="12209538" cy="1117595"/>
          </a:xfrm>
          <a:custGeom>
            <a:avLst/>
            <a:gdLst>
              <a:gd name="connsiteX0" fmla="*/ 0 w 12192000"/>
              <a:gd name="connsiteY0" fmla="*/ 0 h 1812470"/>
              <a:gd name="connsiteX1" fmla="*/ 12192000 w 12192000"/>
              <a:gd name="connsiteY1" fmla="*/ 0 h 1812470"/>
              <a:gd name="connsiteX2" fmla="*/ 12192000 w 12192000"/>
              <a:gd name="connsiteY2" fmla="*/ 1812470 h 1812470"/>
              <a:gd name="connsiteX3" fmla="*/ 0 w 12192000"/>
              <a:gd name="connsiteY3" fmla="*/ 1812470 h 1812470"/>
              <a:gd name="connsiteX4" fmla="*/ 0 w 12192000"/>
              <a:gd name="connsiteY4" fmla="*/ 0 h 1812470"/>
              <a:gd name="connsiteX0" fmla="*/ 16329 w 12192000"/>
              <a:gd name="connsiteY0" fmla="*/ 1045029 h 1812470"/>
              <a:gd name="connsiteX1" fmla="*/ 12192000 w 12192000"/>
              <a:gd name="connsiteY1" fmla="*/ 0 h 1812470"/>
              <a:gd name="connsiteX2" fmla="*/ 12192000 w 12192000"/>
              <a:gd name="connsiteY2" fmla="*/ 1812470 h 1812470"/>
              <a:gd name="connsiteX3" fmla="*/ 0 w 12192000"/>
              <a:gd name="connsiteY3" fmla="*/ 1812470 h 1812470"/>
              <a:gd name="connsiteX4" fmla="*/ 16329 w 12192000"/>
              <a:gd name="connsiteY4" fmla="*/ 1045029 h 1812470"/>
              <a:gd name="connsiteX0" fmla="*/ 0 w 12209538"/>
              <a:gd name="connsiteY0" fmla="*/ 1070429 h 1812470"/>
              <a:gd name="connsiteX1" fmla="*/ 12209538 w 12209538"/>
              <a:gd name="connsiteY1" fmla="*/ 0 h 1812470"/>
              <a:gd name="connsiteX2" fmla="*/ 12209538 w 12209538"/>
              <a:gd name="connsiteY2" fmla="*/ 1812470 h 1812470"/>
              <a:gd name="connsiteX3" fmla="*/ 17538 w 12209538"/>
              <a:gd name="connsiteY3" fmla="*/ 1812470 h 1812470"/>
              <a:gd name="connsiteX4" fmla="*/ 0 w 12209538"/>
              <a:gd name="connsiteY4" fmla="*/ 1070429 h 18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538" h="1812470">
                <a:moveTo>
                  <a:pt x="0" y="1070429"/>
                </a:moveTo>
                <a:lnTo>
                  <a:pt x="12209538" y="0"/>
                </a:lnTo>
                <a:lnTo>
                  <a:pt x="12209538" y="1812470"/>
                </a:lnTo>
                <a:lnTo>
                  <a:pt x="17538" y="1812470"/>
                </a:lnTo>
                <a:lnTo>
                  <a:pt x="0" y="1070429"/>
                </a:lnTo>
                <a:close/>
              </a:path>
            </a:pathLst>
          </a:custGeom>
          <a:solidFill>
            <a:srgbClr val="7BBD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D3D5BDC5-2860-9F72-49FD-6144A96212D1}"/>
              </a:ext>
            </a:extLst>
          </p:cNvPr>
          <p:cNvSpPr/>
          <p:nvPr userDrawn="1"/>
        </p:nvSpPr>
        <p:spPr>
          <a:xfrm flipH="1">
            <a:off x="-34617" y="5740403"/>
            <a:ext cx="12209538" cy="1117595"/>
          </a:xfrm>
          <a:custGeom>
            <a:avLst/>
            <a:gdLst>
              <a:gd name="connsiteX0" fmla="*/ 0 w 12192000"/>
              <a:gd name="connsiteY0" fmla="*/ 0 h 1812470"/>
              <a:gd name="connsiteX1" fmla="*/ 12192000 w 12192000"/>
              <a:gd name="connsiteY1" fmla="*/ 0 h 1812470"/>
              <a:gd name="connsiteX2" fmla="*/ 12192000 w 12192000"/>
              <a:gd name="connsiteY2" fmla="*/ 1812470 h 1812470"/>
              <a:gd name="connsiteX3" fmla="*/ 0 w 12192000"/>
              <a:gd name="connsiteY3" fmla="*/ 1812470 h 1812470"/>
              <a:gd name="connsiteX4" fmla="*/ 0 w 12192000"/>
              <a:gd name="connsiteY4" fmla="*/ 0 h 1812470"/>
              <a:gd name="connsiteX0" fmla="*/ 16329 w 12192000"/>
              <a:gd name="connsiteY0" fmla="*/ 1045029 h 1812470"/>
              <a:gd name="connsiteX1" fmla="*/ 12192000 w 12192000"/>
              <a:gd name="connsiteY1" fmla="*/ 0 h 1812470"/>
              <a:gd name="connsiteX2" fmla="*/ 12192000 w 12192000"/>
              <a:gd name="connsiteY2" fmla="*/ 1812470 h 1812470"/>
              <a:gd name="connsiteX3" fmla="*/ 0 w 12192000"/>
              <a:gd name="connsiteY3" fmla="*/ 1812470 h 1812470"/>
              <a:gd name="connsiteX4" fmla="*/ 16329 w 12192000"/>
              <a:gd name="connsiteY4" fmla="*/ 1045029 h 1812470"/>
              <a:gd name="connsiteX0" fmla="*/ 0 w 12209538"/>
              <a:gd name="connsiteY0" fmla="*/ 1070429 h 1812470"/>
              <a:gd name="connsiteX1" fmla="*/ 12209538 w 12209538"/>
              <a:gd name="connsiteY1" fmla="*/ 0 h 1812470"/>
              <a:gd name="connsiteX2" fmla="*/ 12209538 w 12209538"/>
              <a:gd name="connsiteY2" fmla="*/ 1812470 h 1812470"/>
              <a:gd name="connsiteX3" fmla="*/ 17538 w 12209538"/>
              <a:gd name="connsiteY3" fmla="*/ 1812470 h 1812470"/>
              <a:gd name="connsiteX4" fmla="*/ 0 w 12209538"/>
              <a:gd name="connsiteY4" fmla="*/ 1070429 h 18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538" h="1812470">
                <a:moveTo>
                  <a:pt x="0" y="1070429"/>
                </a:moveTo>
                <a:lnTo>
                  <a:pt x="12209538" y="0"/>
                </a:lnTo>
                <a:lnTo>
                  <a:pt x="12209538" y="1812470"/>
                </a:lnTo>
                <a:lnTo>
                  <a:pt x="17538" y="1812470"/>
                </a:lnTo>
                <a:lnTo>
                  <a:pt x="0" y="1070429"/>
                </a:lnTo>
                <a:close/>
              </a:path>
            </a:pathLst>
          </a:custGeom>
          <a:solidFill>
            <a:srgbClr val="7BBD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4" name="그림 3" descr="그래픽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B3A6DDF8-BDF8-0595-3954-9BFD3E04F8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4029" y="495906"/>
            <a:ext cx="919984" cy="3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유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4845221-DFDC-8FDD-EB1A-E11A6FAB917F}"/>
              </a:ext>
            </a:extLst>
          </p:cNvPr>
          <p:cNvSpPr/>
          <p:nvPr userDrawn="1"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rgbClr val="7BBD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90060857-3409-1ECA-5C19-AB7EC8261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5294" y="901967"/>
            <a:ext cx="2321413" cy="3416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800" b="0" i="0" spc="300">
                <a:solidFill>
                  <a:srgbClr val="266D6D"/>
                </a:solidFill>
                <a:latin typeface="SUIT Heavy" pitchFamily="2" charset="-127"/>
                <a:ea typeface="SUIT Heavy" pitchFamily="2" charset="-127"/>
              </a:defRPr>
            </a:lvl1pPr>
          </a:lstStyle>
          <a:p>
            <a:pPr lvl="0"/>
            <a:r>
              <a:rPr kumimoji="1" lang="en-US" altLang="ko-Kore-KR"/>
              <a:t>TITLE</a:t>
            </a:r>
            <a:endParaRPr kumimoji="1" lang="ko-Kore-KR" altLang="en-US"/>
          </a:p>
        </p:txBody>
      </p:sp>
      <p:sp>
        <p:nvSpPr>
          <p:cNvPr id="23" name="텍스트 개체 틀 11">
            <a:extLst>
              <a:ext uri="{FF2B5EF4-FFF2-40B4-BE49-F238E27FC236}">
                <a16:creationId xmlns:a16="http://schemas.microsoft.com/office/drawing/2014/main" id="{5C35A898-4200-86A0-7131-DB9AC7759E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262" y="1420996"/>
            <a:ext cx="11113476" cy="6463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300" b="0" i="0" spc="0">
                <a:solidFill>
                  <a:schemeClr val="bg2">
                    <a:lumMod val="25000"/>
                  </a:schemeClr>
                </a:solidFill>
                <a:latin typeface="SUIT" pitchFamily="2" charset="-127"/>
                <a:ea typeface="SUIT" pitchFamily="2" charset="-127"/>
              </a:defRPr>
            </a:lvl1pPr>
          </a:lstStyle>
          <a:p>
            <a:pPr lvl="0"/>
            <a:r>
              <a:rPr kumimoji="1" lang="ko-KR" altLang="en-US" dirty="0"/>
              <a:t>키워드</a:t>
            </a:r>
            <a:endParaRPr kumimoji="1" lang="ko-Kore-KR" altLang="en-US" dirty="0"/>
          </a:p>
        </p:txBody>
      </p:sp>
      <p:sp>
        <p:nvSpPr>
          <p:cNvPr id="25" name="내용 개체 틀 24">
            <a:extLst>
              <a:ext uri="{FF2B5EF4-FFF2-40B4-BE49-F238E27FC236}">
                <a16:creationId xmlns:a16="http://schemas.microsoft.com/office/drawing/2014/main" id="{67117B88-0DC8-1EDD-9D1F-424B931DB53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262" y="2244724"/>
            <a:ext cx="11113476" cy="4318121"/>
          </a:xfrm>
          <a:prstGeom prst="roundRect">
            <a:avLst>
              <a:gd name="adj" fmla="val 5141"/>
            </a:avLst>
          </a:prstGeom>
          <a:solidFill>
            <a:srgbClr val="F4F3F0"/>
          </a:solidFill>
          <a:effectLst>
            <a:outerShdw blurRad="50800" dist="38100" dir="2700000" algn="tl" rotWithShape="0">
              <a:schemeClr val="bg2">
                <a:lumMod val="25000"/>
                <a:alpha val="20000"/>
              </a:schemeClr>
            </a:outerShdw>
          </a:effectLst>
        </p:spPr>
        <p:txBody>
          <a:bodyPr/>
          <a:lstStyle>
            <a:lvl1pPr marL="0" indent="0">
              <a:buNone/>
              <a:defRPr sz="2000" b="0" i="0">
                <a:latin typeface="SUIT Medium" pitchFamily="2" charset="-127"/>
                <a:ea typeface="SUIT Medium" pitchFamily="2" charset="-127"/>
              </a:defRPr>
            </a:lvl1pPr>
          </a:lstStyle>
          <a:p>
            <a:pPr lvl="0"/>
            <a:r>
              <a:rPr kumimoji="1" lang="ko-Kore-KR" altLang="en-US" b="0" i="0">
                <a:latin typeface="SUIT Medium" pitchFamily="2" charset="-127"/>
                <a:ea typeface="SUIT Medium" pitchFamily="2" charset="-127"/>
              </a:rPr>
              <a:t>개체를</a:t>
            </a:r>
            <a:r>
              <a:rPr kumimoji="1" lang="ko-KR" altLang="en-US" b="0" i="0">
                <a:latin typeface="SUIT Medium" pitchFamily="2" charset="-127"/>
                <a:ea typeface="SUIT Medium" pitchFamily="2" charset="-127"/>
              </a:rPr>
              <a:t> 넣어주세요</a:t>
            </a:r>
            <a:r>
              <a:rPr kumimoji="1" lang="en-US" altLang="ko-KR" b="0" i="0">
                <a:latin typeface="SUIT Medium" pitchFamily="2" charset="-127"/>
                <a:ea typeface="SUIT Medium" pitchFamily="2" charset="-127"/>
              </a:rPr>
              <a:t>.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3746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25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7" r:id="rId2"/>
    <p:sldLayoutId id="2147483709" r:id="rId3"/>
    <p:sldLayoutId id="2147483690" r:id="rId4"/>
    <p:sldLayoutId id="2147483718" r:id="rId5"/>
    <p:sldLayoutId id="2147483710" r:id="rId6"/>
    <p:sldLayoutId id="2147483712" r:id="rId7"/>
    <p:sldLayoutId id="2147483716" r:id="rId8"/>
    <p:sldLayoutId id="2147483711" r:id="rId9"/>
    <p:sldLayoutId id="2147483714" r:id="rId10"/>
    <p:sldLayoutId id="2147483715" r:id="rId11"/>
    <p:sldLayoutId id="2147483707" r:id="rId12"/>
    <p:sldLayoutId id="2147483706" r:id="rId13"/>
    <p:sldLayoutId id="2147483713" r:id="rId14"/>
    <p:sldLayoutId id="2147483708" r:id="rId15"/>
    <p:sldLayoutId id="2147483696" r:id="rId16"/>
  </p:sldLayoutIdLst>
  <p:hf hdr="0" ftr="0" dt="0"/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5500" b="1" i="0" kern="1200">
          <a:solidFill>
            <a:schemeClr val="bg1"/>
          </a:solidFill>
          <a:latin typeface="S-Core Dream 6 Bold" panose="020B0503030302020204" pitchFamily="34" charset="-127"/>
          <a:ea typeface="S-Core Dream 6 Bold" panose="020B0503030302020204" pitchFamily="34" charset="-127"/>
          <a:cs typeface="+mj-cs"/>
        </a:defRPr>
      </a:lvl1pPr>
    </p:titleStyle>
    <p:bodyStyle>
      <a:lvl1pPr marL="228578" indent="-228578" algn="l" defTabSz="9143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2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6C5E5-D0B8-C6D1-5C3A-66ED1E58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80" y="2903797"/>
            <a:ext cx="10515600" cy="1050406"/>
          </a:xfrm>
        </p:spPr>
        <p:txBody>
          <a:bodyPr>
            <a:normAutofit/>
          </a:bodyPr>
          <a:lstStyle/>
          <a:p>
            <a:r>
              <a:rPr kumimoji="1" lang="en-US" altLang="en-US" sz="5400" dirty="0"/>
              <a:t>KT&amp;G</a:t>
            </a:r>
            <a:r>
              <a:rPr kumimoji="1" lang="ko-KR" altLang="en-US" sz="5400" dirty="0"/>
              <a:t> 대시보드 설계</a:t>
            </a:r>
            <a:r>
              <a:rPr kumimoji="1" lang="en-US" altLang="en-US" sz="5400" dirty="0"/>
              <a:t> </a:t>
            </a:r>
            <a:endParaRPr kumimoji="1" lang="ko-Kore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0465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5FA03-33F1-E26D-B774-68AEE0FD7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297F77-0B26-B15F-C542-EA228BE3E8F1}"/>
              </a:ext>
            </a:extLst>
          </p:cNvPr>
          <p:cNvSpPr txBox="1">
            <a:spLocks/>
          </p:cNvSpPr>
          <p:nvPr/>
        </p:nvSpPr>
        <p:spPr>
          <a:xfrm>
            <a:off x="5848037" y="6610421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24F5B7F1-DB03-ECE2-AE4F-E2B5A0C76BE9}"/>
              </a:ext>
            </a:extLst>
          </p:cNvPr>
          <p:cNvSpPr txBox="1">
            <a:spLocks/>
          </p:cNvSpPr>
          <p:nvPr/>
        </p:nvSpPr>
        <p:spPr>
          <a:xfrm>
            <a:off x="339858" y="460431"/>
            <a:ext cx="2920699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02.</a:t>
            </a:r>
            <a:r>
              <a:rPr kumimoji="1" lang="ko-KR" altLang="en-US" sz="1600" dirty="0"/>
              <a:t> 대시보드 디자인 예시</a:t>
            </a:r>
            <a:r>
              <a:rPr kumimoji="1" lang="en-US" altLang="ko-KR" sz="1600" dirty="0"/>
              <a:t> - CS</a:t>
            </a:r>
            <a:endParaRPr kumimoji="1" lang="ko-KR" altLang="en-US" sz="1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F24D83-B179-300E-417B-D3785D55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34" y="1006731"/>
            <a:ext cx="11129127" cy="54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78639-4D75-10D0-E8A8-81725CA0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C9A5A09-534E-B071-98D0-8747E53851DA}"/>
              </a:ext>
            </a:extLst>
          </p:cNvPr>
          <p:cNvSpPr txBox="1">
            <a:spLocks/>
          </p:cNvSpPr>
          <p:nvPr/>
        </p:nvSpPr>
        <p:spPr>
          <a:xfrm>
            <a:off x="5848037" y="6610421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E443406-E03F-FE3C-71A2-BC93118AA4B0}"/>
              </a:ext>
            </a:extLst>
          </p:cNvPr>
          <p:cNvSpPr txBox="1">
            <a:spLocks/>
          </p:cNvSpPr>
          <p:nvPr/>
        </p:nvSpPr>
        <p:spPr>
          <a:xfrm>
            <a:off x="339858" y="460431"/>
            <a:ext cx="2920699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02.</a:t>
            </a:r>
            <a:r>
              <a:rPr kumimoji="1" lang="ko-KR" altLang="en-US" sz="1600" dirty="0"/>
              <a:t> 대시보드 디자인 예시</a:t>
            </a:r>
            <a:r>
              <a:rPr kumimoji="1" lang="en-US" altLang="ko-KR" sz="1600" dirty="0"/>
              <a:t> - CS</a:t>
            </a:r>
            <a:endParaRPr kumimoji="1" lang="ko-KR" altLang="en-US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EF8AD0-9676-D248-FEFB-BB4520350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07" y="920100"/>
            <a:ext cx="10233582" cy="56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9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E53A-52DD-BE1E-4865-B76F04747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CF92ED-F45A-3109-2F47-3982C961A64C}"/>
              </a:ext>
            </a:extLst>
          </p:cNvPr>
          <p:cNvSpPr txBox="1">
            <a:spLocks/>
          </p:cNvSpPr>
          <p:nvPr/>
        </p:nvSpPr>
        <p:spPr>
          <a:xfrm>
            <a:off x="5848037" y="6610421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6E970866-AB82-F3B9-09E8-676ECB217DF8}"/>
              </a:ext>
            </a:extLst>
          </p:cNvPr>
          <p:cNvSpPr txBox="1">
            <a:spLocks/>
          </p:cNvSpPr>
          <p:nvPr/>
        </p:nvSpPr>
        <p:spPr>
          <a:xfrm>
            <a:off x="339858" y="460431"/>
            <a:ext cx="4186986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02.</a:t>
            </a:r>
            <a:r>
              <a:rPr kumimoji="1" lang="ko-KR" altLang="en-US" sz="1600" dirty="0"/>
              <a:t> 대시보드 디자인 예시</a:t>
            </a:r>
            <a:r>
              <a:rPr kumimoji="1" lang="en-US" altLang="ko-KR" sz="1600" dirty="0"/>
              <a:t> – </a:t>
            </a:r>
            <a:r>
              <a:rPr kumimoji="1" lang="ko-KR" altLang="en-US" sz="1600" dirty="0"/>
              <a:t>온라인 판매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6618BC-1BEA-5A16-9914-BAB9920EE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5" y="978450"/>
            <a:ext cx="10987726" cy="55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8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4A8AD-57A1-3A5D-60EF-14A9BDB27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94976F9-6EC8-44BE-E25D-F65260F284A8}"/>
              </a:ext>
            </a:extLst>
          </p:cNvPr>
          <p:cNvSpPr txBox="1">
            <a:spLocks/>
          </p:cNvSpPr>
          <p:nvPr/>
        </p:nvSpPr>
        <p:spPr>
          <a:xfrm>
            <a:off x="5848037" y="6610421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33B5C54E-1DAB-69D4-419A-2D4201891C9B}"/>
              </a:ext>
            </a:extLst>
          </p:cNvPr>
          <p:cNvSpPr txBox="1">
            <a:spLocks/>
          </p:cNvSpPr>
          <p:nvPr/>
        </p:nvSpPr>
        <p:spPr>
          <a:xfrm>
            <a:off x="339858" y="460431"/>
            <a:ext cx="4186986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02.</a:t>
            </a:r>
            <a:r>
              <a:rPr kumimoji="1" lang="ko-KR" altLang="en-US" sz="1600" dirty="0"/>
              <a:t> 대시보드 디자인 예시</a:t>
            </a:r>
            <a:r>
              <a:rPr kumimoji="1" lang="en-US" altLang="ko-KR" sz="1600" dirty="0"/>
              <a:t> – </a:t>
            </a:r>
            <a:r>
              <a:rPr kumimoji="1" lang="ko-KR" altLang="en-US" sz="1600" dirty="0"/>
              <a:t>온라인 회원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1056D52-BCE2-2E83-2204-1088C116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2" y="976084"/>
            <a:ext cx="10884912" cy="55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1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37D6E-2526-1F8A-FE2A-CB7C64D19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76415DA-C377-4C8F-67B1-4D937388771F}"/>
              </a:ext>
            </a:extLst>
          </p:cNvPr>
          <p:cNvSpPr txBox="1">
            <a:spLocks/>
          </p:cNvSpPr>
          <p:nvPr/>
        </p:nvSpPr>
        <p:spPr>
          <a:xfrm>
            <a:off x="5848037" y="6610421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22C3FA4C-FC78-9424-18AA-274EDB2DDA41}"/>
              </a:ext>
            </a:extLst>
          </p:cNvPr>
          <p:cNvSpPr txBox="1">
            <a:spLocks/>
          </p:cNvSpPr>
          <p:nvPr/>
        </p:nvSpPr>
        <p:spPr>
          <a:xfrm>
            <a:off x="339858" y="460431"/>
            <a:ext cx="4186986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/>
              <a:t>02.</a:t>
            </a:r>
            <a:r>
              <a:rPr kumimoji="1" lang="ko-KR" altLang="en-US" sz="1600"/>
              <a:t> 대시보드 디자인 예시</a:t>
            </a:r>
            <a:r>
              <a:rPr kumimoji="1" lang="en-US" altLang="ko-KR" sz="1600"/>
              <a:t> – </a:t>
            </a:r>
            <a:r>
              <a:rPr kumimoji="1" lang="ko-KR" altLang="en-US" sz="1600"/>
              <a:t>온라인 마케팅</a:t>
            </a:r>
            <a:endParaRPr kumimoji="1" lang="ko-KR" altLang="en-US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E2BB720-51AF-32C9-1D6D-0AEF477D3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1" y="984337"/>
            <a:ext cx="11047034" cy="55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765629-9D5A-E1CC-8D0B-EF597668243B}"/>
              </a:ext>
            </a:extLst>
          </p:cNvPr>
          <p:cNvSpPr txBox="1">
            <a:spLocks/>
          </p:cNvSpPr>
          <p:nvPr/>
        </p:nvSpPr>
        <p:spPr>
          <a:xfrm>
            <a:off x="838200" y="2903797"/>
            <a:ext cx="10515600" cy="10504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chemeClr val="bg1"/>
                </a:solidFill>
                <a:latin typeface="S-Core Dream 6 Bold" panose="020B0503030302020204" pitchFamily="34" charset="-127"/>
                <a:ea typeface="S-Core Dream 6 Bold" panose="020B0503030302020204" pitchFamily="34" charset="-127"/>
                <a:cs typeface="+mj-cs"/>
              </a:defRPr>
            </a:lvl1pPr>
          </a:lstStyle>
          <a:p>
            <a:r>
              <a:rPr kumimoji="1" lang="ko-KR" altLang="en-US" sz="5400" dirty="0"/>
              <a:t>감사합니다</a:t>
            </a:r>
            <a:r>
              <a:rPr kumimoji="1" lang="en-US" altLang="ko-KR" sz="5400" dirty="0"/>
              <a:t>.</a:t>
            </a:r>
            <a:endParaRPr kumimoji="1" lang="ko-Kore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86654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09AB730-DAD3-12E5-6161-966F347D34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18748" y="1594231"/>
            <a:ext cx="5996569" cy="1626519"/>
          </a:xfrm>
        </p:spPr>
        <p:txBody>
          <a:bodyPr/>
          <a:lstStyle/>
          <a:p>
            <a:r>
              <a:rPr kumimoji="1" lang="en-US" altLang="ko-KR" sz="3600" dirty="0"/>
              <a:t>01. </a:t>
            </a:r>
            <a:r>
              <a:rPr kumimoji="1" lang="ko-KR" altLang="en-US" sz="3600" dirty="0"/>
              <a:t>대시보드 설계</a:t>
            </a:r>
            <a:endParaRPr kumimoji="1" lang="en-US" altLang="ko-KR" sz="3600" dirty="0"/>
          </a:p>
          <a:p>
            <a:endParaRPr kumimoji="1" lang="en-US" altLang="ko-KR" sz="3600" dirty="0"/>
          </a:p>
          <a:p>
            <a:endParaRPr kumimoji="1" lang="en-US" altLang="ko-KR" sz="3600" dirty="0"/>
          </a:p>
          <a:p>
            <a:endParaRPr kumimoji="1" lang="en-US" altLang="ko-KR" sz="3600" dirty="0"/>
          </a:p>
          <a:p>
            <a:r>
              <a:rPr kumimoji="1" lang="en-US" altLang="ko-KR" sz="3600" dirty="0"/>
              <a:t>02. </a:t>
            </a:r>
            <a:r>
              <a:rPr kumimoji="1" lang="ko-KR" altLang="en-US" sz="3600" dirty="0"/>
              <a:t>대시보드 디자인 예시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A1AC6F-1E55-C637-A07A-FD31BB5F52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ko-KR" dirty="0"/>
              <a:t>CONTENTS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356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1DE58-5EF3-944E-84EA-F7676C57C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5B1D476-4A27-F319-F503-6CA2524300FE}"/>
              </a:ext>
            </a:extLst>
          </p:cNvPr>
          <p:cNvSpPr txBox="1">
            <a:spLocks/>
          </p:cNvSpPr>
          <p:nvPr/>
        </p:nvSpPr>
        <p:spPr>
          <a:xfrm>
            <a:off x="5828210" y="6648145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CD6AF5D-0FE2-B895-50C2-C62177F0252D}"/>
              </a:ext>
            </a:extLst>
          </p:cNvPr>
          <p:cNvSpPr/>
          <p:nvPr/>
        </p:nvSpPr>
        <p:spPr>
          <a:xfrm>
            <a:off x="2619606" y="1096460"/>
            <a:ext cx="9001043" cy="4784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2DDABBDD-6508-D7A1-1E52-C403601A6025}"/>
              </a:ext>
            </a:extLst>
          </p:cNvPr>
          <p:cNvSpPr/>
          <p:nvPr/>
        </p:nvSpPr>
        <p:spPr>
          <a:xfrm>
            <a:off x="2815945" y="1193572"/>
            <a:ext cx="1098085" cy="27425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bg1"/>
                </a:solidFill>
              </a:rPr>
              <a:t>대시보드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BADF0-7937-9392-9928-5E2E5DFBD154}"/>
              </a:ext>
            </a:extLst>
          </p:cNvPr>
          <p:cNvSpPr txBox="1"/>
          <p:nvPr/>
        </p:nvSpPr>
        <p:spPr>
          <a:xfrm>
            <a:off x="4598012" y="117825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dirty="0"/>
              <a:t>AS</a:t>
            </a:r>
            <a:r>
              <a:rPr kumimoji="1" lang="ko-KR" altLang="en-US" sz="1200" dirty="0"/>
              <a:t> </a:t>
            </a:r>
            <a:r>
              <a:rPr kumimoji="1" lang="en-US" altLang="ko-KR" sz="1200" dirty="0"/>
              <a:t>–</a:t>
            </a:r>
            <a:r>
              <a:rPr kumimoji="1" lang="ko-KR" altLang="en-US" sz="1200" dirty="0"/>
              <a:t> 교환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A6B70B2-7CC3-3680-03CD-BE7E226BA2CE}"/>
              </a:ext>
            </a:extLst>
          </p:cNvPr>
          <p:cNvSpPr/>
          <p:nvPr/>
        </p:nvSpPr>
        <p:spPr>
          <a:xfrm>
            <a:off x="2811441" y="1772806"/>
            <a:ext cx="1302416" cy="1499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기간 내 총합 </a:t>
            </a:r>
            <a:r>
              <a:rPr kumimoji="1" lang="en-US" altLang="ko-KR" sz="1000" dirty="0">
                <a:solidFill>
                  <a:schemeClr val="tx1"/>
                </a:solidFill>
              </a:rPr>
              <a:t>(</a:t>
            </a:r>
            <a:r>
              <a:rPr kumimoji="1" lang="ko-KR" altLang="en-US" sz="1000" dirty="0">
                <a:solidFill>
                  <a:schemeClr val="tx1"/>
                </a:solidFill>
              </a:rPr>
              <a:t>기간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교환율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당월 판매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 당월 교환  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4A31E23-4160-359F-436B-665C8C138754}"/>
              </a:ext>
            </a:extLst>
          </p:cNvPr>
          <p:cNvSpPr/>
          <p:nvPr/>
        </p:nvSpPr>
        <p:spPr>
          <a:xfrm>
            <a:off x="2811441" y="3368610"/>
            <a:ext cx="2648894" cy="224978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모델명 분포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Pie Chart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912F27"/>
              </a:buClr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모델 선택 시 전체 필터 적용</a:t>
            </a:r>
            <a:endParaRPr kumimoji="1" lang="en-US" altLang="ko-KR" sz="9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EE49008-EC88-98F4-8BE7-775F28BC569C}"/>
              </a:ext>
            </a:extLst>
          </p:cNvPr>
          <p:cNvSpPr/>
          <p:nvPr/>
        </p:nvSpPr>
        <p:spPr>
          <a:xfrm>
            <a:off x="5561822" y="3368610"/>
            <a:ext cx="3015443" cy="224978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현상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Bar 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Descending order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누계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점유율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912F27"/>
              </a:buClr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현상 선택 시 전체 필터 적용</a:t>
            </a:r>
            <a:endParaRPr kumimoji="1"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0E89BBC-65DE-2F30-5C79-8F2714976688}"/>
              </a:ext>
            </a:extLst>
          </p:cNvPr>
          <p:cNvSpPr/>
          <p:nvPr/>
        </p:nvSpPr>
        <p:spPr>
          <a:xfrm>
            <a:off x="8678752" y="3368610"/>
            <a:ext cx="2797852" cy="224978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채널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Bar 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Descending order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누계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점유율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9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912F27"/>
              </a:buClr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채널  선택 시 전체 필터 적용</a:t>
            </a:r>
            <a:endParaRPr kumimoji="1" lang="en-US" altLang="ko-KR" sz="9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D2C01C-08F9-24A8-E9FC-C2E1E49EC695}"/>
              </a:ext>
            </a:extLst>
          </p:cNvPr>
          <p:cNvSpPr txBox="1"/>
          <p:nvPr/>
        </p:nvSpPr>
        <p:spPr>
          <a:xfrm>
            <a:off x="2815945" y="1521043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KPI Chart</a:t>
            </a:r>
            <a:endParaRPr kumimoji="1" lang="ko-KR" altLang="en-US" sz="1000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32E6360-F44C-1785-7A57-8603E68F73C9}"/>
              </a:ext>
            </a:extLst>
          </p:cNvPr>
          <p:cNvSpPr/>
          <p:nvPr/>
        </p:nvSpPr>
        <p:spPr>
          <a:xfrm>
            <a:off x="5561822" y="1751971"/>
            <a:ext cx="5914782" cy="1500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Trend  Chart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필터 제공 </a:t>
            </a:r>
            <a:r>
              <a:rPr kumimoji="1" lang="en-US" altLang="ko-KR" sz="1000" dirty="0">
                <a:solidFill>
                  <a:schemeClr val="tx1"/>
                </a:solidFill>
              </a:rPr>
              <a:t>( X</a:t>
            </a:r>
            <a:r>
              <a:rPr kumimoji="1" lang="ko-KR" altLang="en-US" sz="1000" dirty="0">
                <a:solidFill>
                  <a:schemeClr val="tx1"/>
                </a:solidFill>
              </a:rPr>
              <a:t>축 </a:t>
            </a:r>
            <a:r>
              <a:rPr kumimoji="1" lang="en-US" altLang="ko-KR" sz="1000" dirty="0">
                <a:solidFill>
                  <a:schemeClr val="tx1"/>
                </a:solidFill>
              </a:rPr>
              <a:t>: Daily,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Weekly, monthly )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판매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교환을 이중 </a:t>
            </a:r>
            <a:r>
              <a:rPr kumimoji="1" lang="en-US" altLang="ko-KR" sz="1000" dirty="0">
                <a:solidFill>
                  <a:schemeClr val="tx1"/>
                </a:solidFill>
              </a:rPr>
              <a:t>Bar</a:t>
            </a:r>
            <a:r>
              <a:rPr kumimoji="1" lang="ko-KR" altLang="en-US" sz="1000" dirty="0">
                <a:solidFill>
                  <a:schemeClr val="tx1"/>
                </a:solidFill>
              </a:rPr>
              <a:t>와  교환율 </a:t>
            </a:r>
            <a:r>
              <a:rPr kumimoji="1" lang="en-US" altLang="ko-KR" sz="1000" dirty="0">
                <a:solidFill>
                  <a:schemeClr val="tx1"/>
                </a:solidFill>
              </a:rPr>
              <a:t>Line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9C78AA8D-41A2-8AD1-3942-D9830DCE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13" y="1752956"/>
            <a:ext cx="1879632" cy="29861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 anchor="t" anchorCtr="0">
            <a:spAutoFit/>
          </a:bodyPr>
          <a:lstStyle>
            <a:defPPr>
              <a:defRPr lang="ko-KR"/>
            </a:defPPr>
            <a:lvl1pPr marL="180975" indent="-180975" fontAlgn="ctr">
              <a:spcBef>
                <a:spcPts val="600"/>
              </a:spcBef>
              <a:buClr>
                <a:srgbClr val="7D0900"/>
              </a:buClr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  <a:lvl2pPr marL="361950" lvl="1" indent="-180975" fontAlgn="ctr">
              <a:spcBef>
                <a:spcPts val="600"/>
              </a:spcBef>
              <a:buClr>
                <a:srgbClr val="7D0900"/>
              </a:buClr>
              <a:buFontTx/>
              <a:buChar char="-"/>
              <a:defRPr sz="1200">
                <a:latin typeface="+mn-ea"/>
              </a:defRPr>
            </a:lvl2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100" dirty="0"/>
              <a:t>Trend </a:t>
            </a:r>
            <a:r>
              <a:rPr lang="ko-KR" altLang="en-US" sz="1100" dirty="0"/>
              <a:t>차트에는</a:t>
            </a:r>
            <a:r>
              <a:rPr lang="en-US" altLang="ko-KR" sz="1100" dirty="0"/>
              <a:t> Weekly / Monthly </a:t>
            </a:r>
            <a:r>
              <a:rPr lang="ko-KR" altLang="en-US" sz="1100" dirty="0"/>
              <a:t>선택 시</a:t>
            </a:r>
            <a:r>
              <a:rPr lang="en-US" altLang="ko-KR" sz="1100" dirty="0"/>
              <a:t>,</a:t>
            </a:r>
            <a:r>
              <a:rPr lang="ko-KR" altLang="en-US" sz="1100" dirty="0"/>
              <a:t> 표시할 기간의 범위 정의 필요</a:t>
            </a: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100" dirty="0" err="1"/>
              <a:t>최상단</a:t>
            </a:r>
            <a:r>
              <a:rPr lang="ko-KR" altLang="en-US" sz="1100" dirty="0"/>
              <a:t> 필터에서 라디오 버튼을 통해 교환 </a:t>
            </a:r>
            <a:r>
              <a:rPr lang="en-US" altLang="ko-KR" sz="1100" dirty="0"/>
              <a:t>/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인입을</a:t>
            </a:r>
            <a:r>
              <a:rPr lang="ko-KR" altLang="en-US" sz="1100" dirty="0"/>
              <a:t> 선택하여 구분 </a:t>
            </a:r>
            <a:endParaRPr lang="en-US" altLang="ko-KR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100" dirty="0"/>
              <a:t>Pie Chart</a:t>
            </a:r>
            <a:r>
              <a:rPr lang="ko-KR" altLang="en-US" sz="1100" dirty="0"/>
              <a:t>에서 모델 선택 시 전체 필터 적용</a:t>
            </a:r>
            <a:endParaRPr lang="en-US" altLang="ko-KR" sz="1100" dirty="0"/>
          </a:p>
        </p:txBody>
      </p:sp>
      <p:sp>
        <p:nvSpPr>
          <p:cNvPr id="4" name="사각형 설명선 13">
            <a:extLst>
              <a:ext uri="{FF2B5EF4-FFF2-40B4-BE49-F238E27FC236}">
                <a16:creationId xmlns:a16="http://schemas.microsoft.com/office/drawing/2014/main" id="{E47FC77C-BF19-916A-135B-922D2F79CF25}"/>
              </a:ext>
            </a:extLst>
          </p:cNvPr>
          <p:cNvSpPr/>
          <p:nvPr/>
        </p:nvSpPr>
        <p:spPr>
          <a:xfrm>
            <a:off x="7476552" y="3415177"/>
            <a:ext cx="890525" cy="460466"/>
          </a:xfrm>
          <a:prstGeom prst="wedge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900" dirty="0">
                <a:solidFill>
                  <a:schemeClr val="bg1"/>
                </a:solidFill>
              </a:rPr>
              <a:t>스크롤 생성</a:t>
            </a:r>
          </a:p>
        </p:txBody>
      </p:sp>
      <p:sp>
        <p:nvSpPr>
          <p:cNvPr id="7" name="사각형 설명선 13">
            <a:extLst>
              <a:ext uri="{FF2B5EF4-FFF2-40B4-BE49-F238E27FC236}">
                <a16:creationId xmlns:a16="http://schemas.microsoft.com/office/drawing/2014/main" id="{BE6F410E-E42A-43B5-12AE-F2E05F870A14}"/>
              </a:ext>
            </a:extLst>
          </p:cNvPr>
          <p:cNvSpPr/>
          <p:nvPr/>
        </p:nvSpPr>
        <p:spPr>
          <a:xfrm>
            <a:off x="10488476" y="3415177"/>
            <a:ext cx="890525" cy="460466"/>
          </a:xfrm>
          <a:prstGeom prst="wedge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900" dirty="0">
                <a:solidFill>
                  <a:schemeClr val="bg1"/>
                </a:solidFill>
              </a:rPr>
              <a:t>스크롤 생성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42E1FE1-37BD-5D58-7AD5-D160BFF06EAC}"/>
              </a:ext>
            </a:extLst>
          </p:cNvPr>
          <p:cNvSpPr/>
          <p:nvPr/>
        </p:nvSpPr>
        <p:spPr>
          <a:xfrm>
            <a:off x="4213781" y="1767264"/>
            <a:ext cx="1248117" cy="1504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당월 </a:t>
            </a:r>
            <a:r>
              <a:rPr kumimoji="1" lang="en-US" altLang="ko-KR" sz="1000" dirty="0">
                <a:solidFill>
                  <a:schemeClr val="tx1"/>
                </a:solidFill>
              </a:rPr>
              <a:t>(</a:t>
            </a:r>
            <a:r>
              <a:rPr kumimoji="1" lang="ko-KR" altLang="en-US" sz="1000" dirty="0">
                <a:solidFill>
                  <a:schemeClr val="tx1"/>
                </a:solidFill>
              </a:rPr>
              <a:t>기간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교환율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당월 판매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당월 교환 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BFB39368-FBCE-FA7C-8F56-2D4FA26172D5}"/>
              </a:ext>
            </a:extLst>
          </p:cNvPr>
          <p:cNvSpPr txBox="1">
            <a:spLocks/>
          </p:cNvSpPr>
          <p:nvPr/>
        </p:nvSpPr>
        <p:spPr>
          <a:xfrm>
            <a:off x="339858" y="460431"/>
            <a:ext cx="2920699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01-1.</a:t>
            </a:r>
            <a:r>
              <a:rPr kumimoji="1" lang="ko-KR" altLang="en-US" sz="1600" dirty="0"/>
              <a:t> 대시보드 설계 </a:t>
            </a:r>
            <a:r>
              <a:rPr kumimoji="1" lang="en-US" altLang="ko-KR" sz="1600" dirty="0"/>
              <a:t>–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AS </a:t>
            </a:r>
            <a:r>
              <a:rPr kumimoji="1" lang="ko-KR" altLang="en-US" sz="1600" dirty="0"/>
              <a:t>교환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2741282-6177-1A6D-A648-03E26DAB8015}"/>
              </a:ext>
            </a:extLst>
          </p:cNvPr>
          <p:cNvSpPr/>
          <p:nvPr/>
        </p:nvSpPr>
        <p:spPr>
          <a:xfrm>
            <a:off x="9376055" y="1199448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From Date 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E6E1A73-96F0-21C6-BF91-0B9F2A0DA337}"/>
              </a:ext>
            </a:extLst>
          </p:cNvPr>
          <p:cNvSpPr/>
          <p:nvPr/>
        </p:nvSpPr>
        <p:spPr>
          <a:xfrm>
            <a:off x="10491201" y="1199448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To Date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C8EF62E-1DF3-F42A-F2F8-E816DA547FA7}"/>
              </a:ext>
            </a:extLst>
          </p:cNvPr>
          <p:cNvSpPr/>
          <p:nvPr/>
        </p:nvSpPr>
        <p:spPr>
          <a:xfrm>
            <a:off x="8188524" y="1201455"/>
            <a:ext cx="1098084" cy="2742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accent3"/>
                </a:solidFill>
              </a:rPr>
              <a:t>교환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인입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2D708-D7F1-65AF-CB35-FC5BFC63A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8EFB14A-052E-973E-5903-0C1B422DD376}"/>
              </a:ext>
            </a:extLst>
          </p:cNvPr>
          <p:cNvSpPr txBox="1">
            <a:spLocks/>
          </p:cNvSpPr>
          <p:nvPr/>
        </p:nvSpPr>
        <p:spPr>
          <a:xfrm>
            <a:off x="5828210" y="6648145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434A4E3-90A1-F64F-24F0-F5E458EFEAC2}"/>
              </a:ext>
            </a:extLst>
          </p:cNvPr>
          <p:cNvSpPr/>
          <p:nvPr/>
        </p:nvSpPr>
        <p:spPr>
          <a:xfrm>
            <a:off x="2619606" y="1096460"/>
            <a:ext cx="9001043" cy="4784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7A5A8B08-CCBA-55A5-2EE5-239FCA4CE602}"/>
              </a:ext>
            </a:extLst>
          </p:cNvPr>
          <p:cNvSpPr/>
          <p:nvPr/>
        </p:nvSpPr>
        <p:spPr>
          <a:xfrm>
            <a:off x="2815945" y="1193572"/>
            <a:ext cx="1098085" cy="27425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bg1"/>
                </a:solidFill>
              </a:rPr>
              <a:t>대시보드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2FBD9-FEDE-4E14-BCDB-8E8586DAE5CA}"/>
              </a:ext>
            </a:extLst>
          </p:cNvPr>
          <p:cNvSpPr txBox="1"/>
          <p:nvPr/>
        </p:nvSpPr>
        <p:spPr>
          <a:xfrm>
            <a:off x="4598012" y="117825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dirty="0"/>
              <a:t>AS</a:t>
            </a:r>
            <a:r>
              <a:rPr kumimoji="1" lang="ko-KR" altLang="en-US" sz="1200" dirty="0"/>
              <a:t> </a:t>
            </a:r>
            <a:r>
              <a:rPr kumimoji="1" lang="en-US" altLang="ko-KR" sz="1200" dirty="0"/>
              <a:t>–</a:t>
            </a:r>
            <a:r>
              <a:rPr kumimoji="1" lang="ko-KR" altLang="en-US" sz="1200" dirty="0"/>
              <a:t> </a:t>
            </a:r>
            <a:r>
              <a:rPr kumimoji="1" lang="ko-KR" altLang="en-US" sz="1200" dirty="0" err="1"/>
              <a:t>인입</a:t>
            </a:r>
            <a:endParaRPr kumimoji="1" lang="ko-KR" altLang="en-US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1033439-F7E5-AE0F-5824-7EABAD5FFD78}"/>
              </a:ext>
            </a:extLst>
          </p:cNvPr>
          <p:cNvSpPr/>
          <p:nvPr/>
        </p:nvSpPr>
        <p:spPr>
          <a:xfrm>
            <a:off x="2811441" y="1772805"/>
            <a:ext cx="1260555" cy="14792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기간 내 총합 </a:t>
            </a:r>
            <a:r>
              <a:rPr kumimoji="1" lang="en-US" altLang="ko-KR" sz="1000" dirty="0">
                <a:solidFill>
                  <a:schemeClr val="tx1"/>
                </a:solidFill>
              </a:rPr>
              <a:t>(</a:t>
            </a:r>
            <a:r>
              <a:rPr kumimoji="1" lang="ko-KR" altLang="en-US" sz="1000" dirty="0">
                <a:solidFill>
                  <a:schemeClr val="tx1"/>
                </a:solidFill>
              </a:rPr>
              <a:t>기간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 err="1">
                <a:solidFill>
                  <a:schemeClr val="tx1"/>
                </a:solidFill>
              </a:rPr>
              <a:t>인입율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당월 판매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 당월 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인입</a:t>
            </a:r>
            <a:r>
              <a:rPr kumimoji="1" lang="ko-KR" altLang="en-US" sz="1000" dirty="0">
                <a:solidFill>
                  <a:schemeClr val="tx1"/>
                </a:solidFill>
              </a:rPr>
              <a:t>  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7F37AB4-5394-A5A1-68DE-6A7E3E843E4C}"/>
              </a:ext>
            </a:extLst>
          </p:cNvPr>
          <p:cNvSpPr/>
          <p:nvPr/>
        </p:nvSpPr>
        <p:spPr>
          <a:xfrm>
            <a:off x="2811441" y="3368610"/>
            <a:ext cx="2648894" cy="224978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모델명 분포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Pie Chart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912F27"/>
              </a:buClr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모델 선택 시 전체 필터 적용</a:t>
            </a:r>
            <a:endParaRPr kumimoji="1" lang="en-US" altLang="ko-KR" sz="9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FF91A64-FC50-FF7A-F806-5F8F7A401359}"/>
              </a:ext>
            </a:extLst>
          </p:cNvPr>
          <p:cNvSpPr/>
          <p:nvPr/>
        </p:nvSpPr>
        <p:spPr>
          <a:xfrm>
            <a:off x="5561822" y="3368610"/>
            <a:ext cx="3015443" cy="224978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현상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Bar 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Descending order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누계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점유율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912F27"/>
              </a:buClr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현상 선택 시 전체 필터 적용</a:t>
            </a:r>
            <a:endParaRPr kumimoji="1"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7672AC4-8209-79A2-F6BD-926117CD8507}"/>
              </a:ext>
            </a:extLst>
          </p:cNvPr>
          <p:cNvSpPr/>
          <p:nvPr/>
        </p:nvSpPr>
        <p:spPr>
          <a:xfrm>
            <a:off x="8678752" y="3368610"/>
            <a:ext cx="2797852" cy="224978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채널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Bar 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Descending order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누계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점유율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9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912F27"/>
              </a:buClr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채널  선택 시 전체 필터 적용</a:t>
            </a:r>
            <a:endParaRPr kumimoji="1" lang="en-US" altLang="ko-KR" sz="9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ACB5D1-CCD2-64F8-8A7E-5F18729CAC14}"/>
              </a:ext>
            </a:extLst>
          </p:cNvPr>
          <p:cNvSpPr txBox="1"/>
          <p:nvPr/>
        </p:nvSpPr>
        <p:spPr>
          <a:xfrm>
            <a:off x="2815945" y="1521043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KPI Chart</a:t>
            </a:r>
            <a:endParaRPr kumimoji="1" lang="ko-KR" altLang="en-US" sz="1000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294E7E3-463B-D7C3-06D4-CD6E93FAB64D}"/>
              </a:ext>
            </a:extLst>
          </p:cNvPr>
          <p:cNvSpPr/>
          <p:nvPr/>
        </p:nvSpPr>
        <p:spPr>
          <a:xfrm>
            <a:off x="5561822" y="1751971"/>
            <a:ext cx="5914782" cy="1500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Trend  Chart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필터 제공 </a:t>
            </a:r>
            <a:r>
              <a:rPr kumimoji="1" lang="en-US" altLang="ko-KR" sz="1000" dirty="0">
                <a:solidFill>
                  <a:schemeClr val="tx1"/>
                </a:solidFill>
              </a:rPr>
              <a:t>( X</a:t>
            </a:r>
            <a:r>
              <a:rPr kumimoji="1" lang="ko-KR" altLang="en-US" sz="1000" dirty="0">
                <a:solidFill>
                  <a:schemeClr val="tx1"/>
                </a:solidFill>
              </a:rPr>
              <a:t>축 </a:t>
            </a:r>
            <a:r>
              <a:rPr kumimoji="1" lang="en-US" altLang="ko-KR" sz="1000" dirty="0">
                <a:solidFill>
                  <a:schemeClr val="tx1"/>
                </a:solidFill>
              </a:rPr>
              <a:t>: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Daily, Weekly, Monthly )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판매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인입을</a:t>
            </a:r>
            <a:r>
              <a:rPr kumimoji="1" lang="ko-KR" altLang="en-US" sz="1000" dirty="0">
                <a:solidFill>
                  <a:schemeClr val="tx1"/>
                </a:solidFill>
              </a:rPr>
              <a:t> 이중 </a:t>
            </a:r>
            <a:r>
              <a:rPr kumimoji="1" lang="en-US" altLang="ko-KR" sz="1000" dirty="0">
                <a:solidFill>
                  <a:schemeClr val="tx1"/>
                </a:solidFill>
              </a:rPr>
              <a:t>Bar</a:t>
            </a:r>
            <a:r>
              <a:rPr kumimoji="1" lang="ko-KR" altLang="en-US" sz="1000" dirty="0">
                <a:solidFill>
                  <a:schemeClr val="tx1"/>
                </a:solidFill>
              </a:rPr>
              <a:t>와  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인입율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Line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6B54AD6D-24C3-F808-B9C7-24E61517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13" y="1752956"/>
            <a:ext cx="1879632" cy="29861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 anchor="t" anchorCtr="0">
            <a:spAutoFit/>
          </a:bodyPr>
          <a:lstStyle>
            <a:defPPr>
              <a:defRPr lang="ko-KR"/>
            </a:defPPr>
            <a:lvl1pPr marL="180975" indent="-180975" fontAlgn="ctr">
              <a:spcBef>
                <a:spcPts val="600"/>
              </a:spcBef>
              <a:buClr>
                <a:srgbClr val="7D0900"/>
              </a:buClr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  <a:lvl2pPr marL="361950" lvl="1" indent="-180975" fontAlgn="ctr">
              <a:spcBef>
                <a:spcPts val="600"/>
              </a:spcBef>
              <a:buClr>
                <a:srgbClr val="7D0900"/>
              </a:buClr>
              <a:buFontTx/>
              <a:buChar char="-"/>
              <a:defRPr sz="1200">
                <a:latin typeface="+mn-ea"/>
              </a:defRPr>
            </a:lvl2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100" dirty="0"/>
              <a:t>Trend </a:t>
            </a:r>
            <a:r>
              <a:rPr lang="ko-KR" altLang="en-US" sz="1100" dirty="0"/>
              <a:t>차트에는</a:t>
            </a:r>
            <a:r>
              <a:rPr lang="en-US" altLang="ko-KR" sz="1100" dirty="0"/>
              <a:t> Weekly / Monthly </a:t>
            </a:r>
            <a:r>
              <a:rPr lang="ko-KR" altLang="en-US" sz="1100" dirty="0"/>
              <a:t>선택 시</a:t>
            </a:r>
            <a:r>
              <a:rPr lang="en-US" altLang="ko-KR" sz="1100" dirty="0"/>
              <a:t>,</a:t>
            </a:r>
            <a:r>
              <a:rPr lang="ko-KR" altLang="en-US" sz="1100" dirty="0"/>
              <a:t> 표시할 기간의 범위 정의 필요</a:t>
            </a: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100" dirty="0" err="1"/>
              <a:t>최상단</a:t>
            </a:r>
            <a:r>
              <a:rPr lang="ko-KR" altLang="en-US" sz="1100" dirty="0"/>
              <a:t> 필터에서 라디오 버튼을 통해 교환 </a:t>
            </a:r>
            <a:r>
              <a:rPr lang="en-US" altLang="ko-KR" sz="1100" dirty="0"/>
              <a:t>/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인입을</a:t>
            </a:r>
            <a:r>
              <a:rPr lang="ko-KR" altLang="en-US" sz="1100" dirty="0"/>
              <a:t> 선택하여 구분 </a:t>
            </a: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100" dirty="0"/>
              <a:t>Pie Chart</a:t>
            </a:r>
            <a:r>
              <a:rPr lang="ko-KR" altLang="en-US" sz="1100" dirty="0"/>
              <a:t>에서 모델 선택 시 전체 필터 적용</a:t>
            </a:r>
            <a:endParaRPr lang="en-US" altLang="ko-KR" sz="1100" dirty="0"/>
          </a:p>
        </p:txBody>
      </p:sp>
      <p:sp>
        <p:nvSpPr>
          <p:cNvPr id="4" name="사각형 설명선 13">
            <a:extLst>
              <a:ext uri="{FF2B5EF4-FFF2-40B4-BE49-F238E27FC236}">
                <a16:creationId xmlns:a16="http://schemas.microsoft.com/office/drawing/2014/main" id="{6E843113-5C84-A2A3-068C-EE0C9CA29CC2}"/>
              </a:ext>
            </a:extLst>
          </p:cNvPr>
          <p:cNvSpPr/>
          <p:nvPr/>
        </p:nvSpPr>
        <p:spPr>
          <a:xfrm>
            <a:off x="7476552" y="3415177"/>
            <a:ext cx="890525" cy="460466"/>
          </a:xfrm>
          <a:prstGeom prst="wedge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900" dirty="0">
                <a:solidFill>
                  <a:schemeClr val="bg1"/>
                </a:solidFill>
              </a:rPr>
              <a:t>스크롤 생성</a:t>
            </a:r>
          </a:p>
        </p:txBody>
      </p:sp>
      <p:sp>
        <p:nvSpPr>
          <p:cNvPr id="7" name="사각형 설명선 13">
            <a:extLst>
              <a:ext uri="{FF2B5EF4-FFF2-40B4-BE49-F238E27FC236}">
                <a16:creationId xmlns:a16="http://schemas.microsoft.com/office/drawing/2014/main" id="{048B5F23-1313-5E3C-135E-7E3804069DC6}"/>
              </a:ext>
            </a:extLst>
          </p:cNvPr>
          <p:cNvSpPr/>
          <p:nvPr/>
        </p:nvSpPr>
        <p:spPr>
          <a:xfrm>
            <a:off x="10488476" y="3415177"/>
            <a:ext cx="890525" cy="460466"/>
          </a:xfrm>
          <a:prstGeom prst="wedge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900" dirty="0">
                <a:solidFill>
                  <a:schemeClr val="bg1"/>
                </a:solidFill>
              </a:rPr>
              <a:t>스크롤 생성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6179337-A7F5-FD68-DD30-A4A223B8C313}"/>
              </a:ext>
            </a:extLst>
          </p:cNvPr>
          <p:cNvSpPr/>
          <p:nvPr/>
        </p:nvSpPr>
        <p:spPr>
          <a:xfrm>
            <a:off x="4199779" y="1767181"/>
            <a:ext cx="1260555" cy="1500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당월 </a:t>
            </a:r>
            <a:r>
              <a:rPr kumimoji="1" lang="en-US" altLang="ko-KR" sz="1000" dirty="0">
                <a:solidFill>
                  <a:schemeClr val="tx1"/>
                </a:solidFill>
              </a:rPr>
              <a:t>(</a:t>
            </a:r>
            <a:r>
              <a:rPr kumimoji="1" lang="ko-KR" altLang="en-US" sz="1000" dirty="0">
                <a:solidFill>
                  <a:schemeClr val="tx1"/>
                </a:solidFill>
              </a:rPr>
              <a:t>기간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 err="1">
                <a:solidFill>
                  <a:schemeClr val="tx1"/>
                </a:solidFill>
              </a:rPr>
              <a:t>인입율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당월 판매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당월 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인입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DF73B6F7-A9E0-1328-564F-7F117F403A0D}"/>
              </a:ext>
            </a:extLst>
          </p:cNvPr>
          <p:cNvSpPr txBox="1">
            <a:spLocks/>
          </p:cNvSpPr>
          <p:nvPr/>
        </p:nvSpPr>
        <p:spPr>
          <a:xfrm>
            <a:off x="339858" y="460431"/>
            <a:ext cx="2920699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01-1.</a:t>
            </a:r>
            <a:r>
              <a:rPr kumimoji="1" lang="ko-KR" altLang="en-US" sz="1600" dirty="0"/>
              <a:t> 대시보드 설계 </a:t>
            </a:r>
            <a:r>
              <a:rPr kumimoji="1" lang="en-US" altLang="ko-KR" sz="1600" dirty="0"/>
              <a:t>–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AS </a:t>
            </a:r>
            <a:r>
              <a:rPr kumimoji="1" lang="ko-KR" altLang="en-US" sz="1600" dirty="0" err="1"/>
              <a:t>인입</a:t>
            </a:r>
            <a:endParaRPr kumimoji="1" lang="ko-KR" altLang="en-US" sz="1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F79EC52-8D37-3C9C-5C65-78ADAD5EAFEF}"/>
              </a:ext>
            </a:extLst>
          </p:cNvPr>
          <p:cNvSpPr/>
          <p:nvPr/>
        </p:nvSpPr>
        <p:spPr>
          <a:xfrm>
            <a:off x="9376055" y="1199448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From Date 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A3808F5-B880-0237-A350-B22EF0AD4ACD}"/>
              </a:ext>
            </a:extLst>
          </p:cNvPr>
          <p:cNvSpPr/>
          <p:nvPr/>
        </p:nvSpPr>
        <p:spPr>
          <a:xfrm>
            <a:off x="10491201" y="1199448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To Date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14BB6B8-5076-A1C5-EF8A-5A621CFA9657}"/>
              </a:ext>
            </a:extLst>
          </p:cNvPr>
          <p:cNvSpPr/>
          <p:nvPr/>
        </p:nvSpPr>
        <p:spPr>
          <a:xfrm>
            <a:off x="8188524" y="1201455"/>
            <a:ext cx="1098084" cy="2742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교환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1000" dirty="0" err="1">
                <a:solidFill>
                  <a:schemeClr val="accent3"/>
                </a:solidFill>
              </a:rPr>
              <a:t>인입</a:t>
            </a:r>
            <a:endParaRPr kumimoji="1" lang="ko-KR" altLang="en-US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3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F9748-E3AA-C5CA-BE9C-ECB8996E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982D90BB-C62F-D3A9-208D-0031F94F64C9}"/>
              </a:ext>
            </a:extLst>
          </p:cNvPr>
          <p:cNvSpPr/>
          <p:nvPr/>
        </p:nvSpPr>
        <p:spPr>
          <a:xfrm>
            <a:off x="3198039" y="638085"/>
            <a:ext cx="7256659" cy="1721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문의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일평균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전월 대비 증감률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Line Chart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95D188-CB55-CC36-EDE0-6709F171672C}"/>
              </a:ext>
            </a:extLst>
          </p:cNvPr>
          <p:cNvSpPr txBox="1">
            <a:spLocks/>
          </p:cNvSpPr>
          <p:nvPr/>
        </p:nvSpPr>
        <p:spPr>
          <a:xfrm>
            <a:off x="5528547" y="6456185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8A89D60-E87A-B728-A544-0C6DE0DFF5EA}"/>
              </a:ext>
            </a:extLst>
          </p:cNvPr>
          <p:cNvSpPr/>
          <p:nvPr/>
        </p:nvSpPr>
        <p:spPr>
          <a:xfrm>
            <a:off x="3094857" y="198068"/>
            <a:ext cx="7503369" cy="6258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FAC8F543-A2F7-C458-0CB9-1C55846BEBC3}"/>
              </a:ext>
            </a:extLst>
          </p:cNvPr>
          <p:cNvSpPr/>
          <p:nvPr/>
        </p:nvSpPr>
        <p:spPr>
          <a:xfrm>
            <a:off x="3184347" y="262043"/>
            <a:ext cx="933382" cy="27425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bg1"/>
                </a:solidFill>
              </a:rPr>
              <a:t>대시보드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567D1-BA23-21A7-03EA-D100D51635C0}"/>
              </a:ext>
            </a:extLst>
          </p:cNvPr>
          <p:cNvSpPr txBox="1"/>
          <p:nvPr/>
        </p:nvSpPr>
        <p:spPr>
          <a:xfrm>
            <a:off x="4696518" y="267597"/>
            <a:ext cx="2081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dirty="0"/>
              <a:t>CS Daily Report</a:t>
            </a:r>
            <a:endParaRPr kumimoji="1" lang="ko-KR" altLang="en-US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3328CC4-2C12-90CE-BA66-F38F9045CD8B}"/>
              </a:ext>
            </a:extLst>
          </p:cNvPr>
          <p:cNvSpPr/>
          <p:nvPr/>
        </p:nvSpPr>
        <p:spPr>
          <a:xfrm>
            <a:off x="3311127" y="946262"/>
            <a:ext cx="1089222" cy="12943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  </a:t>
            </a:r>
            <a:r>
              <a:rPr kumimoji="1" lang="ko-KR" altLang="en-US" sz="800" dirty="0">
                <a:solidFill>
                  <a:schemeClr val="tx1"/>
                </a:solidFill>
              </a:rPr>
              <a:t>문의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직전 문의</a:t>
            </a:r>
            <a:r>
              <a:rPr kumimoji="1" lang="en-US" altLang="ko-KR" sz="800" dirty="0">
                <a:solidFill>
                  <a:schemeClr val="tx1"/>
                </a:solidFill>
              </a:rPr>
              <a:t>,</a:t>
            </a:r>
            <a:r>
              <a:rPr kumimoji="1" lang="ko-KR" altLang="en-US" sz="800" dirty="0">
                <a:solidFill>
                  <a:schemeClr val="tx1"/>
                </a:solidFill>
              </a:rPr>
              <a:t> 증감률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일평균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Line Chart 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4A55FA7-F3AC-985E-DDA4-A31F85FDAFCC}"/>
              </a:ext>
            </a:extLst>
          </p:cNvPr>
          <p:cNvSpPr/>
          <p:nvPr/>
        </p:nvSpPr>
        <p:spPr>
          <a:xfrm>
            <a:off x="3209362" y="3812536"/>
            <a:ext cx="7256660" cy="12234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담배 클레임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Table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접수 건수 기준으로 정렬 가능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제품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분류별 이슈 확인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FD2A7BE-9310-E03E-8F84-ACDF61DA6E20}"/>
              </a:ext>
            </a:extLst>
          </p:cNvPr>
          <p:cNvSpPr/>
          <p:nvPr/>
        </p:nvSpPr>
        <p:spPr>
          <a:xfrm>
            <a:off x="3209363" y="5163788"/>
            <a:ext cx="7256660" cy="11876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채널</a:t>
            </a:r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1000" dirty="0">
                <a:solidFill>
                  <a:schemeClr val="tx1"/>
                </a:solidFill>
              </a:rPr>
              <a:t>운영 실적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Bar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Line Chart (</a:t>
            </a:r>
            <a:r>
              <a:rPr kumimoji="1" lang="ko-KR" altLang="en-US" sz="1000" dirty="0">
                <a:solidFill>
                  <a:schemeClr val="tx1"/>
                </a:solidFill>
              </a:rPr>
              <a:t>응답률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필터 제공 </a:t>
            </a:r>
            <a:r>
              <a:rPr kumimoji="1" lang="en-US" altLang="ko-KR" sz="1000" dirty="0">
                <a:solidFill>
                  <a:schemeClr val="tx1"/>
                </a:solidFill>
              </a:rPr>
              <a:t>( X</a:t>
            </a:r>
            <a:r>
              <a:rPr kumimoji="1" lang="ko-KR" altLang="en-US" sz="1000" dirty="0">
                <a:solidFill>
                  <a:schemeClr val="tx1"/>
                </a:solidFill>
              </a:rPr>
              <a:t>축 </a:t>
            </a:r>
            <a:r>
              <a:rPr kumimoji="1" lang="en-US" altLang="ko-KR" sz="1000" dirty="0">
                <a:solidFill>
                  <a:schemeClr val="tx1"/>
                </a:solidFill>
              </a:rPr>
              <a:t>: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Daily, Weekly, monthly )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-&gt;</a:t>
            </a:r>
            <a:r>
              <a:rPr kumimoji="1" lang="ko-KR" altLang="en-US" sz="1000" dirty="0">
                <a:solidFill>
                  <a:schemeClr val="tx1"/>
                </a:solidFill>
              </a:rPr>
              <a:t> 각각 </a:t>
            </a:r>
            <a:r>
              <a:rPr kumimoji="1" lang="en-US" altLang="ko-KR" sz="1000" dirty="0">
                <a:solidFill>
                  <a:schemeClr val="tx1"/>
                </a:solidFill>
              </a:rPr>
              <a:t>7</a:t>
            </a:r>
            <a:r>
              <a:rPr kumimoji="1" lang="ko-KR" altLang="en-US" sz="1000" dirty="0">
                <a:solidFill>
                  <a:schemeClr val="tx1"/>
                </a:solidFill>
              </a:rPr>
              <a:t>개씩 보여줌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가장 좌측에 </a:t>
            </a:r>
            <a:r>
              <a:rPr kumimoji="1" lang="en-US" altLang="ko-KR" sz="1000" dirty="0">
                <a:solidFill>
                  <a:schemeClr val="tx1"/>
                </a:solidFill>
              </a:rPr>
              <a:t>Total Bar </a:t>
            </a:r>
            <a:r>
              <a:rPr kumimoji="1" lang="ko-KR" altLang="en-US" sz="1000" dirty="0">
                <a:solidFill>
                  <a:schemeClr val="tx1"/>
                </a:solidFill>
              </a:rPr>
              <a:t>표시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우측에는 테이블 형태로 정보 제공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480951B-053F-53D0-E740-F44ECFA93339}"/>
              </a:ext>
            </a:extLst>
          </p:cNvPr>
          <p:cNvSpPr/>
          <p:nvPr/>
        </p:nvSpPr>
        <p:spPr>
          <a:xfrm>
            <a:off x="8330917" y="269106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From Date 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899DE12-4B8A-D47A-BD97-507E8B54D3C0}"/>
              </a:ext>
            </a:extLst>
          </p:cNvPr>
          <p:cNvSpPr/>
          <p:nvPr/>
        </p:nvSpPr>
        <p:spPr>
          <a:xfrm>
            <a:off x="4475876" y="945073"/>
            <a:ext cx="1089222" cy="1296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문의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직전 문의</a:t>
            </a:r>
            <a:r>
              <a:rPr kumimoji="1" lang="en-US" altLang="ko-KR" sz="800" dirty="0">
                <a:solidFill>
                  <a:schemeClr val="tx1"/>
                </a:solidFill>
              </a:rPr>
              <a:t>,</a:t>
            </a:r>
            <a:r>
              <a:rPr kumimoji="1" lang="ko-KR" altLang="en-US" sz="800" dirty="0">
                <a:solidFill>
                  <a:schemeClr val="tx1"/>
                </a:solidFill>
              </a:rPr>
              <a:t> 증감률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일평균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Line Chart </a:t>
            </a:r>
            <a:endParaRPr kumimoji="1" lang="ko-KR" altLang="en-US" sz="800" dirty="0">
              <a:solidFill>
                <a:schemeClr val="tx1"/>
              </a:solidFill>
            </a:endParaRPr>
          </a:p>
          <a:p>
            <a:pPr algn="ctr"/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E006A55-09E8-D00C-367A-4FC94AFE714A}"/>
              </a:ext>
            </a:extLst>
          </p:cNvPr>
          <p:cNvSpPr/>
          <p:nvPr/>
        </p:nvSpPr>
        <p:spPr>
          <a:xfrm>
            <a:off x="5624015" y="947170"/>
            <a:ext cx="2797809" cy="1296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C79EB0A-CC68-2797-57B0-F0F362E62B00}"/>
              </a:ext>
            </a:extLst>
          </p:cNvPr>
          <p:cNvSpPr/>
          <p:nvPr/>
        </p:nvSpPr>
        <p:spPr>
          <a:xfrm>
            <a:off x="8475994" y="945073"/>
            <a:ext cx="1913441" cy="1296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774A4616-C95D-99B6-26AB-46847EDC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1" y="2013990"/>
            <a:ext cx="1879632" cy="187511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 anchor="t" anchorCtr="0">
            <a:spAutoFit/>
          </a:bodyPr>
          <a:lstStyle>
            <a:defPPr>
              <a:defRPr lang="ko-KR"/>
            </a:defPPr>
            <a:lvl1pPr marL="180975" indent="-180975" fontAlgn="ctr">
              <a:spcBef>
                <a:spcPts val="600"/>
              </a:spcBef>
              <a:buClr>
                <a:srgbClr val="7D0900"/>
              </a:buClr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  <a:lvl2pPr marL="361950" lvl="1" indent="-180975" fontAlgn="ctr">
              <a:spcBef>
                <a:spcPts val="600"/>
              </a:spcBef>
              <a:buClr>
                <a:srgbClr val="7D0900"/>
              </a:buClr>
              <a:buFontTx/>
              <a:buChar char="-"/>
              <a:defRPr sz="1200">
                <a:latin typeface="+mn-ea"/>
              </a:defRPr>
            </a:lvl2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100" dirty="0"/>
              <a:t>이전기간 대비 </a:t>
            </a:r>
            <a:r>
              <a:rPr lang="en-US" altLang="ko-KR" sz="1100" dirty="0"/>
              <a:t>KPI </a:t>
            </a:r>
            <a:r>
              <a:rPr lang="ko-KR" altLang="en-US" sz="1100" dirty="0"/>
              <a:t>차트에 적용</a:t>
            </a: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100" dirty="0"/>
              <a:t>KPI</a:t>
            </a:r>
            <a:r>
              <a:rPr lang="ko-KR" altLang="en-US" sz="1100" dirty="0"/>
              <a:t> </a:t>
            </a:r>
            <a:r>
              <a:rPr lang="en-US" altLang="ko-KR" sz="1100" dirty="0"/>
              <a:t>Line Chart</a:t>
            </a:r>
            <a:r>
              <a:rPr lang="ko-KR" altLang="en-US" sz="1100" dirty="0"/>
              <a:t>는 기간에 맞게 일별로 보여줌</a:t>
            </a: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ko-KR" sz="11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B5E9B81-30E4-C73D-52CE-F37E0AB7ECC6}"/>
              </a:ext>
            </a:extLst>
          </p:cNvPr>
          <p:cNvSpPr/>
          <p:nvPr/>
        </p:nvSpPr>
        <p:spPr>
          <a:xfrm>
            <a:off x="3198039" y="2464024"/>
            <a:ext cx="7256660" cy="1223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디바이스 문의 테이블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좌측 월별 정보는 테이블로 구현 </a:t>
            </a:r>
            <a:r>
              <a:rPr kumimoji="1" lang="en-US" altLang="ko-KR" sz="1000" dirty="0">
                <a:solidFill>
                  <a:schemeClr val="tx1"/>
                </a:solidFill>
              </a:rPr>
              <a:t>(To Date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를</a:t>
            </a:r>
            <a:r>
              <a:rPr kumimoji="1" lang="ko-KR" altLang="en-US" sz="1000" dirty="0">
                <a:solidFill>
                  <a:schemeClr val="tx1"/>
                </a:solidFill>
              </a:rPr>
              <a:t> 기준으로 최신 </a:t>
            </a:r>
            <a:r>
              <a:rPr kumimoji="1" lang="en-US" altLang="ko-KR" sz="1000" dirty="0">
                <a:solidFill>
                  <a:schemeClr val="tx1"/>
                </a:solidFill>
              </a:rPr>
              <a:t>6</a:t>
            </a:r>
            <a:r>
              <a:rPr kumimoji="1" lang="ko-KR" altLang="en-US" sz="1000" dirty="0">
                <a:solidFill>
                  <a:schemeClr val="tx1"/>
                </a:solidFill>
              </a:rPr>
              <a:t>개월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우측에는 일자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주차별 하이라이트 차트 구현 </a:t>
            </a:r>
            <a:r>
              <a:rPr kumimoji="1" lang="en-US" altLang="ko-KR" sz="1000" dirty="0">
                <a:solidFill>
                  <a:schemeClr val="tx1"/>
                </a:solidFill>
              </a:rPr>
              <a:t>(To Date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를</a:t>
            </a:r>
            <a:r>
              <a:rPr kumimoji="1" lang="ko-KR" altLang="en-US" sz="1000" dirty="0">
                <a:solidFill>
                  <a:schemeClr val="tx1"/>
                </a:solidFill>
              </a:rPr>
              <a:t> 기준으로 최신 </a:t>
            </a:r>
            <a:r>
              <a:rPr kumimoji="1" lang="en-US" altLang="ko-KR" sz="1000" dirty="0">
                <a:solidFill>
                  <a:schemeClr val="tx1"/>
                </a:solidFill>
              </a:rPr>
              <a:t>7</a:t>
            </a:r>
            <a:r>
              <a:rPr kumimoji="1" lang="ko-KR" altLang="en-US" sz="1000" dirty="0">
                <a:solidFill>
                  <a:schemeClr val="tx1"/>
                </a:solidFill>
              </a:rPr>
              <a:t>개 구간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9" name="사각형 설명선 13">
            <a:extLst>
              <a:ext uri="{FF2B5EF4-FFF2-40B4-BE49-F238E27FC236}">
                <a16:creationId xmlns:a16="http://schemas.microsoft.com/office/drawing/2014/main" id="{C262003C-8A93-4E85-D473-6BAC719A65E2}"/>
              </a:ext>
            </a:extLst>
          </p:cNvPr>
          <p:cNvSpPr/>
          <p:nvPr/>
        </p:nvSpPr>
        <p:spPr>
          <a:xfrm>
            <a:off x="9078139" y="3913696"/>
            <a:ext cx="890525" cy="460466"/>
          </a:xfrm>
          <a:prstGeom prst="wedgeRect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900" dirty="0">
                <a:solidFill>
                  <a:schemeClr val="bg1"/>
                </a:solidFill>
              </a:rPr>
              <a:t>스크롤 생성</a:t>
            </a:r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BF1CF761-FBDC-4B17-32C7-E2FBD07067EB}"/>
              </a:ext>
            </a:extLst>
          </p:cNvPr>
          <p:cNvSpPr/>
          <p:nvPr/>
        </p:nvSpPr>
        <p:spPr>
          <a:xfrm>
            <a:off x="3423959" y="692741"/>
            <a:ext cx="863558" cy="1761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100" dirty="0">
                <a:solidFill>
                  <a:schemeClr val="bg1"/>
                </a:solidFill>
              </a:rPr>
              <a:t>Total</a:t>
            </a:r>
            <a:endParaRPr kumimoji="1"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971583F0-61BB-2C50-439B-CF4F7CD009DC}"/>
              </a:ext>
            </a:extLst>
          </p:cNvPr>
          <p:cNvSpPr/>
          <p:nvPr/>
        </p:nvSpPr>
        <p:spPr>
          <a:xfrm>
            <a:off x="4582098" y="692741"/>
            <a:ext cx="863558" cy="1761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bg1"/>
                </a:solidFill>
              </a:rPr>
              <a:t>NGP</a:t>
            </a:r>
            <a:endParaRPr kumimoji="1"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모서리가 둥근 직사각형 12">
            <a:extLst>
              <a:ext uri="{FF2B5EF4-FFF2-40B4-BE49-F238E27FC236}">
                <a16:creationId xmlns:a16="http://schemas.microsoft.com/office/drawing/2014/main" id="{05EF326D-4F48-F7FC-410D-82B8783F691A}"/>
              </a:ext>
            </a:extLst>
          </p:cNvPr>
          <p:cNvSpPr/>
          <p:nvPr/>
        </p:nvSpPr>
        <p:spPr>
          <a:xfrm>
            <a:off x="5737045" y="700418"/>
            <a:ext cx="863558" cy="1761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100" dirty="0">
                <a:solidFill>
                  <a:schemeClr val="bg1"/>
                </a:solidFill>
              </a:rPr>
              <a:t>클레임</a:t>
            </a:r>
          </a:p>
        </p:txBody>
      </p: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id="{3A1B59F9-B9DD-1373-AF66-B9A52A5C54FC}"/>
              </a:ext>
            </a:extLst>
          </p:cNvPr>
          <p:cNvSpPr/>
          <p:nvPr/>
        </p:nvSpPr>
        <p:spPr>
          <a:xfrm>
            <a:off x="8475994" y="692741"/>
            <a:ext cx="863558" cy="1761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100" dirty="0">
                <a:solidFill>
                  <a:schemeClr val="bg1"/>
                </a:solidFill>
              </a:rPr>
              <a:t>채널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F0188D5D-0716-A73E-DCD6-E19368DDFC8C}"/>
              </a:ext>
            </a:extLst>
          </p:cNvPr>
          <p:cNvSpPr txBox="1">
            <a:spLocks/>
          </p:cNvSpPr>
          <p:nvPr/>
        </p:nvSpPr>
        <p:spPr>
          <a:xfrm>
            <a:off x="339859" y="460431"/>
            <a:ext cx="2487562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01-2.</a:t>
            </a:r>
            <a:r>
              <a:rPr kumimoji="1" lang="ko-KR" altLang="en-US" sz="1600" dirty="0"/>
              <a:t> 대시보드 설계 </a:t>
            </a:r>
            <a:r>
              <a:rPr kumimoji="1" lang="en-US" altLang="ko-KR" sz="1600" dirty="0"/>
              <a:t>-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CS</a:t>
            </a:r>
            <a:endParaRPr kumimoji="1" lang="ko-KR" altLang="en-US" sz="1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54B2D7-CF9A-24B5-BAAB-5CCC2756CCC9}"/>
              </a:ext>
            </a:extLst>
          </p:cNvPr>
          <p:cNvSpPr/>
          <p:nvPr/>
        </p:nvSpPr>
        <p:spPr>
          <a:xfrm>
            <a:off x="5678185" y="1025159"/>
            <a:ext cx="863558" cy="113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 err="1">
                <a:solidFill>
                  <a:schemeClr val="tx1"/>
                </a:solidFill>
              </a:rPr>
              <a:t>전용스틱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800" dirty="0">
                <a:solidFill>
                  <a:schemeClr val="tx1"/>
                </a:solidFill>
              </a:rPr>
              <a:t>문의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 직전 문의 증감률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일평균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Line Chart 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E13606F-08F4-EF41-ADFB-F32E4BD5405E}"/>
              </a:ext>
            </a:extLst>
          </p:cNvPr>
          <p:cNvSpPr/>
          <p:nvPr/>
        </p:nvSpPr>
        <p:spPr>
          <a:xfrm>
            <a:off x="6573314" y="1019678"/>
            <a:ext cx="863558" cy="113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궐련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800" dirty="0">
                <a:solidFill>
                  <a:schemeClr val="tx1"/>
                </a:solidFill>
              </a:rPr>
              <a:t>문의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직전 문의</a:t>
            </a:r>
            <a:r>
              <a:rPr kumimoji="1" lang="en-US" altLang="ko-KR" sz="800" dirty="0">
                <a:solidFill>
                  <a:schemeClr val="tx1"/>
                </a:solidFill>
              </a:rPr>
              <a:t>,</a:t>
            </a:r>
            <a:r>
              <a:rPr kumimoji="1" lang="ko-KR" altLang="en-US" sz="800" dirty="0">
                <a:solidFill>
                  <a:schemeClr val="tx1"/>
                </a:solidFill>
              </a:rPr>
              <a:t> 증감률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일평균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Line Chart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615D7B-94E8-BE68-DD97-CB2E17A90975}"/>
              </a:ext>
            </a:extLst>
          </p:cNvPr>
          <p:cNvSpPr/>
          <p:nvPr/>
        </p:nvSpPr>
        <p:spPr>
          <a:xfrm>
            <a:off x="7478849" y="1019678"/>
            <a:ext cx="863558" cy="113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디바이스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800" dirty="0">
                <a:solidFill>
                  <a:schemeClr val="tx1"/>
                </a:solidFill>
              </a:rPr>
              <a:t>문의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직전 문의</a:t>
            </a:r>
            <a:r>
              <a:rPr kumimoji="1" lang="en-US" altLang="ko-KR" sz="800" dirty="0">
                <a:solidFill>
                  <a:schemeClr val="tx1"/>
                </a:solidFill>
              </a:rPr>
              <a:t>,</a:t>
            </a:r>
            <a:r>
              <a:rPr kumimoji="1" lang="ko-KR" altLang="en-US" sz="800" dirty="0">
                <a:solidFill>
                  <a:schemeClr val="tx1"/>
                </a:solidFill>
              </a:rPr>
              <a:t> 증감률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일평균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Line Chart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48B215B-C076-C588-A019-7AB8C112039C}"/>
              </a:ext>
            </a:extLst>
          </p:cNvPr>
          <p:cNvSpPr/>
          <p:nvPr/>
        </p:nvSpPr>
        <p:spPr>
          <a:xfrm>
            <a:off x="9457387" y="1025159"/>
            <a:ext cx="863558" cy="113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홈페이지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800" dirty="0">
                <a:solidFill>
                  <a:schemeClr val="tx1"/>
                </a:solidFill>
              </a:rPr>
              <a:t>문의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직전 문의</a:t>
            </a:r>
            <a:r>
              <a:rPr kumimoji="1" lang="en-US" altLang="ko-KR" sz="800" dirty="0">
                <a:solidFill>
                  <a:schemeClr val="tx1"/>
                </a:solidFill>
              </a:rPr>
              <a:t>,</a:t>
            </a:r>
            <a:r>
              <a:rPr kumimoji="1" lang="ko-KR" altLang="en-US" sz="800" dirty="0">
                <a:solidFill>
                  <a:schemeClr val="tx1"/>
                </a:solidFill>
              </a:rPr>
              <a:t> 증감률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일평균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Line Chart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2720310-9E89-94C3-186D-4769808F3D0C}"/>
              </a:ext>
            </a:extLst>
          </p:cNvPr>
          <p:cNvSpPr/>
          <p:nvPr/>
        </p:nvSpPr>
        <p:spPr>
          <a:xfrm>
            <a:off x="8534912" y="1025159"/>
            <a:ext cx="863558" cy="113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릴스토어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800" dirty="0">
                <a:solidFill>
                  <a:schemeClr val="tx1"/>
                </a:solidFill>
              </a:rPr>
              <a:t>문의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직전 문의</a:t>
            </a:r>
            <a:r>
              <a:rPr kumimoji="1" lang="en-US" altLang="ko-KR" sz="800" dirty="0">
                <a:solidFill>
                  <a:schemeClr val="tx1"/>
                </a:solidFill>
              </a:rPr>
              <a:t>,</a:t>
            </a:r>
            <a:r>
              <a:rPr kumimoji="1" lang="ko-KR" altLang="en-US" sz="800" dirty="0">
                <a:solidFill>
                  <a:schemeClr val="tx1"/>
                </a:solidFill>
              </a:rPr>
              <a:t> 증감률 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800" dirty="0">
                <a:solidFill>
                  <a:schemeClr val="tx1"/>
                </a:solidFill>
              </a:rPr>
              <a:t>일평균</a:t>
            </a:r>
            <a:endParaRPr kumimoji="1" lang="en-US" altLang="ko-KR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Line Chart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2B129D9-AD9B-7A0F-7EA1-5975A2FB0D0F}"/>
              </a:ext>
            </a:extLst>
          </p:cNvPr>
          <p:cNvSpPr/>
          <p:nvPr/>
        </p:nvSpPr>
        <p:spPr>
          <a:xfrm>
            <a:off x="9446063" y="269106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To Date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36911-3B79-5F69-5939-4D5E31B24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6BDBC4E-AC2F-33E6-93A3-A32BD2DBFE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48037" y="6610421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09580BC-11FD-05BA-4179-2E54C657890E}"/>
              </a:ext>
            </a:extLst>
          </p:cNvPr>
          <p:cNvSpPr/>
          <p:nvPr/>
        </p:nvSpPr>
        <p:spPr>
          <a:xfrm>
            <a:off x="2475397" y="949420"/>
            <a:ext cx="9545178" cy="5565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22302DF6-7DD9-DEE2-88AF-FA122B72AC61}"/>
              </a:ext>
            </a:extLst>
          </p:cNvPr>
          <p:cNvSpPr/>
          <p:nvPr/>
        </p:nvSpPr>
        <p:spPr>
          <a:xfrm>
            <a:off x="2667230" y="1073426"/>
            <a:ext cx="1098085" cy="27425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bg1"/>
                </a:solidFill>
              </a:rPr>
              <a:t>대시보드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13143-70C8-9A31-8ABC-06EE358DAF93}"/>
              </a:ext>
            </a:extLst>
          </p:cNvPr>
          <p:cNvSpPr txBox="1"/>
          <p:nvPr/>
        </p:nvSpPr>
        <p:spPr>
          <a:xfrm>
            <a:off x="4449297" y="105810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200" dirty="0"/>
              <a:t>통합 판매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2AE8ECE-39C4-5C1D-1DD9-BA5691592950}"/>
              </a:ext>
            </a:extLst>
          </p:cNvPr>
          <p:cNvSpPr/>
          <p:nvPr/>
        </p:nvSpPr>
        <p:spPr>
          <a:xfrm>
            <a:off x="2667230" y="1645429"/>
            <a:ext cx="3101715" cy="1607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A1AD9C4-C715-67A3-2790-02492027E7FF}"/>
              </a:ext>
            </a:extLst>
          </p:cNvPr>
          <p:cNvSpPr/>
          <p:nvPr/>
        </p:nvSpPr>
        <p:spPr>
          <a:xfrm>
            <a:off x="2667230" y="3411814"/>
            <a:ext cx="3101715" cy="297229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지역별 판매 현황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lnSpc>
                <a:spcPct val="150000"/>
              </a:lnSpc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지역 선택 시 전체적인 필터 제공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lnSpc>
                <a:spcPct val="150000"/>
              </a:lnSpc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시각화 </a:t>
            </a:r>
            <a:r>
              <a:rPr kumimoji="1" lang="en-US" altLang="ko-KR" sz="1000" dirty="0">
                <a:solidFill>
                  <a:schemeClr val="tx1"/>
                </a:solidFill>
              </a:rPr>
              <a:t>:</a:t>
            </a:r>
            <a:r>
              <a:rPr kumimoji="1" lang="ko-KR" altLang="en-US" sz="1000" dirty="0">
                <a:solidFill>
                  <a:schemeClr val="tx1"/>
                </a:solidFill>
              </a:rPr>
              <a:t> 지역별 판매량 기반의 단계 구분도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lnSpc>
                <a:spcPct val="150000"/>
              </a:lnSpc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상위 레벨로 돌아갈 수 있는 버튼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lnSpc>
                <a:spcPct val="150000"/>
              </a:lnSpc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계층 구조 </a:t>
            </a:r>
            <a:r>
              <a:rPr kumimoji="1" lang="en-US" altLang="ko-KR" sz="1000" dirty="0">
                <a:solidFill>
                  <a:schemeClr val="tx1"/>
                </a:solidFill>
              </a:rPr>
              <a:t>:</a:t>
            </a:r>
            <a:r>
              <a:rPr kumimoji="1" lang="ko-KR" altLang="en-US" sz="1000" dirty="0">
                <a:solidFill>
                  <a:schemeClr val="tx1"/>
                </a:solidFill>
              </a:rPr>
              <a:t> 전국 </a:t>
            </a:r>
            <a:r>
              <a:rPr kumimoji="1" lang="en-US" altLang="ko-KR" sz="1000" dirty="0">
                <a:solidFill>
                  <a:schemeClr val="tx1"/>
                </a:solidFill>
              </a:rPr>
              <a:t>-&gt;</a:t>
            </a:r>
            <a:r>
              <a:rPr kumimoji="1" lang="ko-KR" altLang="en-US" sz="1000" dirty="0">
                <a:solidFill>
                  <a:schemeClr val="tx1"/>
                </a:solidFill>
              </a:rPr>
              <a:t> 시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도 </a:t>
            </a:r>
            <a:r>
              <a:rPr kumimoji="1" lang="en-US" altLang="ko-KR" sz="1000" dirty="0">
                <a:solidFill>
                  <a:schemeClr val="tx1"/>
                </a:solidFill>
              </a:rPr>
              <a:t>-&gt;</a:t>
            </a:r>
            <a:r>
              <a:rPr kumimoji="1" lang="ko-KR" altLang="en-US" sz="1000" dirty="0">
                <a:solidFill>
                  <a:schemeClr val="tx1"/>
                </a:solidFill>
              </a:rPr>
              <a:t> 시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군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구 순의 드릴다운 </a:t>
            </a:r>
            <a:r>
              <a:rPr kumimoji="1" lang="en-US" altLang="ko-KR" sz="1000" dirty="0">
                <a:solidFill>
                  <a:schemeClr val="tx1"/>
                </a:solidFill>
              </a:rPr>
              <a:t>depth </a:t>
            </a:r>
            <a:r>
              <a:rPr kumimoji="1" lang="ko-KR" altLang="en-US" sz="1000" dirty="0">
                <a:solidFill>
                  <a:schemeClr val="tx1"/>
                </a:solidFill>
              </a:rPr>
              <a:t>설정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lnSpc>
                <a:spcPct val="150000"/>
              </a:lnSpc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지도 옆에는 </a:t>
            </a:r>
            <a:r>
              <a:rPr kumimoji="1" lang="en-US" altLang="ko-KR" sz="1000" dirty="0">
                <a:solidFill>
                  <a:schemeClr val="tx1"/>
                </a:solidFill>
              </a:rPr>
              <a:t>Top 5 </a:t>
            </a:r>
            <a:r>
              <a:rPr kumimoji="1" lang="ko-KR" altLang="en-US" sz="1000" dirty="0">
                <a:solidFill>
                  <a:schemeClr val="tx1"/>
                </a:solidFill>
              </a:rPr>
              <a:t>지역별 판매 순위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rgbClr val="912F27"/>
              </a:buClr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지역 선택 시 전체 필터 적용 </a:t>
            </a:r>
            <a:endParaRPr kumimoji="1"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5467AB-333B-F3B4-C127-8BEC5FD6D8DD}"/>
              </a:ext>
            </a:extLst>
          </p:cNvPr>
          <p:cNvSpPr txBox="1"/>
          <p:nvPr/>
        </p:nvSpPr>
        <p:spPr>
          <a:xfrm>
            <a:off x="2671735" y="1387960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KPI Chart</a:t>
            </a:r>
            <a:endParaRPr kumimoji="1" lang="ko-KR" altLang="en-US" sz="1000" dirty="0"/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6CD31D41-59DA-BBA3-C9B4-DB90D0F1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9" y="1175693"/>
            <a:ext cx="2331224" cy="24137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 anchor="t" anchorCtr="0">
            <a:spAutoFit/>
          </a:bodyPr>
          <a:lstStyle>
            <a:defPPr>
              <a:defRPr lang="ko-KR"/>
            </a:defPPr>
            <a:lvl1pPr marL="180975" indent="-180975" fontAlgn="ctr">
              <a:spcBef>
                <a:spcPts val="600"/>
              </a:spcBef>
              <a:buClr>
                <a:srgbClr val="7D0900"/>
              </a:buClr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  <a:lvl2pPr marL="361950" lvl="1" indent="-180975" fontAlgn="ctr">
              <a:spcBef>
                <a:spcPts val="600"/>
              </a:spcBef>
              <a:buClr>
                <a:srgbClr val="7D0900"/>
              </a:buClr>
              <a:buFontTx/>
              <a:buChar char="-"/>
              <a:defRPr sz="1200">
                <a:latin typeface="+mn-ea"/>
              </a:defRPr>
            </a:lvl2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100" dirty="0"/>
              <a:t>지역 선택 시 대시보드 인터랙티브 필터링 제공</a:t>
            </a:r>
            <a:r>
              <a:rPr lang="en-US" altLang="ko-KR" sz="1100" dirty="0"/>
              <a:t>. </a:t>
            </a:r>
            <a:r>
              <a:rPr lang="ko-KR" altLang="en-US" sz="1100" dirty="0"/>
              <a:t>   </a:t>
            </a:r>
            <a:r>
              <a:rPr lang="en-US" altLang="ko-KR" sz="1100" dirty="0"/>
              <a:t>(</a:t>
            </a:r>
            <a:r>
              <a:rPr lang="ko-KR" altLang="en-US" sz="1100" dirty="0"/>
              <a:t>단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쿠팡</a:t>
            </a:r>
            <a:r>
              <a:rPr lang="ko-KR" altLang="en-US" sz="1100" dirty="0"/>
              <a:t> 데이터는 전국 단위에서만 값 표시</a:t>
            </a:r>
            <a:r>
              <a:rPr lang="en-US" altLang="ko-KR" sz="11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altLang="ko-KR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BFF00177-591F-364E-0B8D-53B3542A6498}"/>
              </a:ext>
            </a:extLst>
          </p:cNvPr>
          <p:cNvSpPr txBox="1">
            <a:spLocks/>
          </p:cNvSpPr>
          <p:nvPr/>
        </p:nvSpPr>
        <p:spPr>
          <a:xfrm>
            <a:off x="58536" y="461083"/>
            <a:ext cx="3720078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01-3.</a:t>
            </a:r>
            <a:r>
              <a:rPr kumimoji="1" lang="ko-KR" altLang="en-US" sz="1600" dirty="0"/>
              <a:t> 대시보드 설계 </a:t>
            </a:r>
            <a:r>
              <a:rPr kumimoji="1" lang="en-US" altLang="ko-KR" sz="1600" dirty="0"/>
              <a:t>(</a:t>
            </a:r>
            <a:r>
              <a:rPr kumimoji="1" lang="ko-KR" altLang="en-US" sz="1600" dirty="0"/>
              <a:t>온라인</a:t>
            </a:r>
            <a:r>
              <a:rPr kumimoji="1" lang="en-US" altLang="ko-KR" sz="1600" dirty="0"/>
              <a:t>)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–</a:t>
            </a:r>
            <a:r>
              <a:rPr kumimoji="1" lang="ko-KR" altLang="en-US" sz="1600" dirty="0"/>
              <a:t> 판매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33585A-C03F-BCA1-6AD2-A0D57B5BD3E6}"/>
              </a:ext>
            </a:extLst>
          </p:cNvPr>
          <p:cNvSpPr/>
          <p:nvPr/>
        </p:nvSpPr>
        <p:spPr>
          <a:xfrm>
            <a:off x="5882884" y="1642104"/>
            <a:ext cx="5939166" cy="1607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판매 실적 트렌드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판매</a:t>
            </a:r>
            <a:r>
              <a:rPr kumimoji="1" lang="en-US" altLang="ko-KR" sz="1000" dirty="0">
                <a:solidFill>
                  <a:schemeClr val="tx1"/>
                </a:solidFill>
              </a:rPr>
              <a:t>(Bar)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채널별</a:t>
            </a:r>
            <a:r>
              <a:rPr kumimoji="1" lang="en-US" altLang="ko-KR" sz="1000" dirty="0">
                <a:solidFill>
                  <a:schemeClr val="tx1"/>
                </a:solidFill>
              </a:rPr>
              <a:t>(CVS, 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쿠팡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온라인별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  <a:r>
              <a:rPr kumimoji="1" lang="ko-KR" altLang="en-US" sz="1000" dirty="0">
                <a:solidFill>
                  <a:schemeClr val="tx1"/>
                </a:solidFill>
              </a:rPr>
              <a:t> 데이터 분기 표시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마우스 오버 시 상세 정보를 제공하는 </a:t>
            </a: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275BF65-9B25-8087-E371-022B0EACC3AA}"/>
              </a:ext>
            </a:extLst>
          </p:cNvPr>
          <p:cNvSpPr/>
          <p:nvPr/>
        </p:nvSpPr>
        <p:spPr>
          <a:xfrm>
            <a:off x="2801386" y="1761180"/>
            <a:ext cx="1364445" cy="136484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전체 판매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채널별 점유율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(</a:t>
            </a:r>
            <a:r>
              <a:rPr kumimoji="1" lang="ko-KR" altLang="en-US" sz="1000" dirty="0">
                <a:solidFill>
                  <a:schemeClr val="tx1"/>
                </a:solidFill>
              </a:rPr>
              <a:t> 파이차트 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171450" indent="-171450" algn="ctr"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채널 선택 시 전체 필터 적용 </a:t>
            </a:r>
            <a:endParaRPr kumimoji="1"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F5486FA-74BD-4258-5018-989D37523AA5}"/>
              </a:ext>
            </a:extLst>
          </p:cNvPr>
          <p:cNvSpPr/>
          <p:nvPr/>
        </p:nvSpPr>
        <p:spPr>
          <a:xfrm>
            <a:off x="4279769" y="1761180"/>
            <a:ext cx="1364445" cy="136484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디바이스</a:t>
            </a:r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1000" dirty="0">
                <a:solidFill>
                  <a:schemeClr val="tx1"/>
                </a:solidFill>
              </a:rPr>
              <a:t>판매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증감률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스틱 판매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증감률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171450" indent="-171450" algn="ctr"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영역 선택 시 필터 적용 </a:t>
            </a:r>
            <a:endParaRPr kumimoji="1"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C4076BE-0CEB-DDC0-6E98-B238EEB54DC3}"/>
              </a:ext>
            </a:extLst>
          </p:cNvPr>
          <p:cNvSpPr/>
          <p:nvPr/>
        </p:nvSpPr>
        <p:spPr>
          <a:xfrm>
            <a:off x="8918859" y="3414431"/>
            <a:ext cx="2903190" cy="297229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스틱  판매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	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	</a:t>
            </a:r>
            <a:r>
              <a:rPr kumimoji="1" lang="ko-KR" altLang="en-US" sz="1000" dirty="0">
                <a:solidFill>
                  <a:schemeClr val="tx1"/>
                </a:solidFill>
              </a:rPr>
              <a:t>     </a:t>
            </a:r>
            <a:r>
              <a:rPr kumimoji="1" lang="en-US" altLang="ko-KR" sz="1000" dirty="0">
                <a:solidFill>
                  <a:schemeClr val="tx1"/>
                </a:solidFill>
              </a:rPr>
              <a:t>	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가로형태의 </a:t>
            </a:r>
            <a:r>
              <a:rPr kumimoji="1" lang="en-US" altLang="ko-KR" sz="1000" dirty="0">
                <a:solidFill>
                  <a:schemeClr val="tx1"/>
                </a:solidFill>
              </a:rPr>
              <a:t>Bar </a:t>
            </a:r>
            <a:r>
              <a:rPr kumimoji="1" lang="ko-KR" altLang="en-US" sz="1000" dirty="0">
                <a:solidFill>
                  <a:schemeClr val="tx1"/>
                </a:solidFill>
              </a:rPr>
              <a:t>을 활용하여 스틱 종류별 판매 비중 시각화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9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912F27"/>
              </a:buClr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스틱 선택 시 디바이스 판매량 차트 빼고 모두 적용</a:t>
            </a:r>
            <a:endParaRPr kumimoji="1"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3AC6DC-4B65-504C-A25F-6100DCFA8C94}"/>
              </a:ext>
            </a:extLst>
          </p:cNvPr>
          <p:cNvSpPr/>
          <p:nvPr/>
        </p:nvSpPr>
        <p:spPr>
          <a:xfrm>
            <a:off x="9681212" y="1079302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From Date 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433927D-577D-2A21-1BBC-262B2D514C88}"/>
              </a:ext>
            </a:extLst>
          </p:cNvPr>
          <p:cNvSpPr/>
          <p:nvPr/>
        </p:nvSpPr>
        <p:spPr>
          <a:xfrm>
            <a:off x="10796358" y="1079302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To Date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1AA260E-EB22-C9BC-DD33-2FD46B5C8F5E}"/>
              </a:ext>
            </a:extLst>
          </p:cNvPr>
          <p:cNvSpPr/>
          <p:nvPr/>
        </p:nvSpPr>
        <p:spPr>
          <a:xfrm>
            <a:off x="5892307" y="3410262"/>
            <a:ext cx="2903190" cy="297229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디바이스 판매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	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	</a:t>
            </a:r>
            <a:r>
              <a:rPr kumimoji="1" lang="ko-KR" altLang="en-US" sz="1000" dirty="0">
                <a:solidFill>
                  <a:schemeClr val="tx1"/>
                </a:solidFill>
              </a:rPr>
              <a:t>     </a:t>
            </a:r>
            <a:r>
              <a:rPr kumimoji="1" lang="en-US" altLang="ko-KR" sz="1000" dirty="0">
                <a:solidFill>
                  <a:schemeClr val="tx1"/>
                </a:solidFill>
              </a:rPr>
              <a:t>	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파이 차트이며 채널별</a:t>
            </a:r>
            <a:r>
              <a:rPr kumimoji="1" lang="en-US" altLang="ko-KR" sz="1000" dirty="0">
                <a:solidFill>
                  <a:schemeClr val="tx1"/>
                </a:solidFill>
              </a:rPr>
              <a:t>(CVS, 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쿠팡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온라인별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  <a:r>
              <a:rPr kumimoji="1" lang="ko-KR" altLang="en-US" sz="1000" dirty="0">
                <a:solidFill>
                  <a:schemeClr val="tx1"/>
                </a:solidFill>
              </a:rPr>
              <a:t> 데이터 분기 표시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지역 필터 적용 시 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쿠팡</a:t>
            </a:r>
            <a:r>
              <a:rPr kumimoji="1" lang="ko-KR" altLang="en-US" sz="1000" dirty="0">
                <a:solidFill>
                  <a:schemeClr val="tx1"/>
                </a:solidFill>
              </a:rPr>
              <a:t> 채널 데이터 제외 처리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파이 차트 옆에는 판매 테이블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912F27"/>
              </a:buClr>
              <a:buFont typeface="Wingdings" pitchFamily="2" charset="2"/>
              <a:buChar char="v"/>
            </a:pPr>
            <a:r>
              <a:rPr kumimoji="1" lang="ko-KR" altLang="en-US" sz="900" dirty="0">
                <a:solidFill>
                  <a:schemeClr val="tx1"/>
                </a:solidFill>
              </a:rPr>
              <a:t>디바이스 선택 시 스틱 판매량 차트 빼고 모두 적용</a:t>
            </a:r>
            <a:endParaRPr kumimoji="1" lang="en-US" altLang="ko-KR" sz="9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43E2A66-BD0A-CCD1-AA67-876C989BE935}"/>
              </a:ext>
            </a:extLst>
          </p:cNvPr>
          <p:cNvSpPr/>
          <p:nvPr/>
        </p:nvSpPr>
        <p:spPr>
          <a:xfrm>
            <a:off x="8566066" y="1086037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1000" dirty="0">
                <a:solidFill>
                  <a:schemeClr val="accent3"/>
                </a:solidFill>
              </a:rPr>
              <a:t>통합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채널별</a:t>
            </a:r>
          </a:p>
        </p:txBody>
      </p:sp>
    </p:spTree>
    <p:extLst>
      <p:ext uri="{BB962C8B-B14F-4D97-AF65-F5344CB8AC3E}">
        <p14:creationId xmlns:p14="http://schemas.microsoft.com/office/powerpoint/2010/main" val="388936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7143-3CFF-912A-A861-C5AE6B7EA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513868-824B-65E1-9E2D-90CA5EF213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48037" y="6610421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12DBB74-8DA4-BF29-F02C-9164F32F353D}"/>
              </a:ext>
            </a:extLst>
          </p:cNvPr>
          <p:cNvSpPr/>
          <p:nvPr/>
        </p:nvSpPr>
        <p:spPr>
          <a:xfrm>
            <a:off x="2539505" y="998045"/>
            <a:ext cx="9545178" cy="5565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C3A8742F-0E33-522B-9FFC-79E57366C970}"/>
              </a:ext>
            </a:extLst>
          </p:cNvPr>
          <p:cNvSpPr/>
          <p:nvPr/>
        </p:nvSpPr>
        <p:spPr>
          <a:xfrm>
            <a:off x="2731338" y="1122051"/>
            <a:ext cx="1098085" cy="27425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bg1"/>
                </a:solidFill>
              </a:rPr>
              <a:t>대시보드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7B660-A5C6-9C9D-3B25-19F1C8345F39}"/>
              </a:ext>
            </a:extLst>
          </p:cNvPr>
          <p:cNvSpPr txBox="1"/>
          <p:nvPr/>
        </p:nvSpPr>
        <p:spPr>
          <a:xfrm>
            <a:off x="4513405" y="110673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200" dirty="0"/>
              <a:t>온라인 </a:t>
            </a:r>
            <a:r>
              <a:rPr kumimoji="1" lang="en-US" altLang="ko-KR" sz="1200" dirty="0"/>
              <a:t>-</a:t>
            </a:r>
            <a:r>
              <a:rPr kumimoji="1" lang="ko-KR" altLang="en-US" sz="1200" dirty="0"/>
              <a:t> 회원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0C140B5-926B-77AA-6A0E-7916A269526B}"/>
              </a:ext>
            </a:extLst>
          </p:cNvPr>
          <p:cNvSpPr/>
          <p:nvPr/>
        </p:nvSpPr>
        <p:spPr>
          <a:xfrm>
            <a:off x="2708988" y="2551307"/>
            <a:ext cx="6084753" cy="1333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8B2A529-E780-9C83-C542-DA66DA654EE7}"/>
              </a:ext>
            </a:extLst>
          </p:cNvPr>
          <p:cNvSpPr/>
          <p:nvPr/>
        </p:nvSpPr>
        <p:spPr>
          <a:xfrm>
            <a:off x="2719967" y="4004809"/>
            <a:ext cx="6073774" cy="2438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지역별 회원 현황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2CD7FF-18A1-526D-E391-F0CAD0BCF8E6}"/>
              </a:ext>
            </a:extLst>
          </p:cNvPr>
          <p:cNvSpPr txBox="1"/>
          <p:nvPr/>
        </p:nvSpPr>
        <p:spPr>
          <a:xfrm>
            <a:off x="2735843" y="1436585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KPI Chart</a:t>
            </a:r>
            <a:endParaRPr kumimoji="1" lang="ko-KR" altLang="en-US" sz="1000" dirty="0"/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132675A8-AED5-A29B-3814-4431DE58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8" y="1298085"/>
            <a:ext cx="2375406" cy="13334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 anchor="t" anchorCtr="0">
            <a:spAutoFit/>
          </a:bodyPr>
          <a:lstStyle>
            <a:defPPr>
              <a:defRPr lang="ko-KR"/>
            </a:defPPr>
            <a:lvl1pPr marL="180975" indent="-180975" fontAlgn="ctr">
              <a:spcBef>
                <a:spcPts val="600"/>
              </a:spcBef>
              <a:buClr>
                <a:srgbClr val="7D0900"/>
              </a:buClr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  <a:lvl2pPr marL="361950" lvl="1" indent="-180975" fontAlgn="ctr">
              <a:spcBef>
                <a:spcPts val="600"/>
              </a:spcBef>
              <a:buClr>
                <a:srgbClr val="7D0900"/>
              </a:buClr>
              <a:buFontTx/>
              <a:buChar char="-"/>
              <a:defRPr sz="1200">
                <a:latin typeface="+mn-ea"/>
              </a:defRPr>
            </a:lvl2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100" dirty="0">
                <a:solidFill>
                  <a:schemeClr val="accent3"/>
                </a:solidFill>
              </a:rPr>
              <a:t>색칠된 차트 </a:t>
            </a:r>
            <a:r>
              <a:rPr lang="ko-KR" altLang="en-US" sz="1100" dirty="0"/>
              <a:t>클릭 시 선택 항목 기준으로 전체 대시보드 필터 적용</a:t>
            </a:r>
            <a:endParaRPr lang="en-US" altLang="ko-KR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FB491BB8-5E87-AFA5-B200-3C87FA442675}"/>
              </a:ext>
            </a:extLst>
          </p:cNvPr>
          <p:cNvSpPr txBox="1">
            <a:spLocks/>
          </p:cNvSpPr>
          <p:nvPr/>
        </p:nvSpPr>
        <p:spPr>
          <a:xfrm>
            <a:off x="58536" y="461083"/>
            <a:ext cx="3720078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01-4.</a:t>
            </a:r>
            <a:r>
              <a:rPr kumimoji="1" lang="ko-KR" altLang="en-US" sz="1600" dirty="0"/>
              <a:t> 대시보드 설계 </a:t>
            </a:r>
            <a:r>
              <a:rPr kumimoji="1" lang="en-US" altLang="ko-KR" sz="1600" dirty="0"/>
              <a:t>(</a:t>
            </a:r>
            <a:r>
              <a:rPr kumimoji="1" lang="ko-KR" altLang="en-US" sz="1600" dirty="0"/>
              <a:t>온라인</a:t>
            </a:r>
            <a:r>
              <a:rPr kumimoji="1" lang="en-US" altLang="ko-KR" sz="1600" dirty="0"/>
              <a:t>)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–</a:t>
            </a:r>
            <a:r>
              <a:rPr kumimoji="1" lang="ko-KR" altLang="en-US" sz="1600" dirty="0"/>
              <a:t> 회원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6CF262A-54D2-491F-A454-E6F25AA7D266}"/>
              </a:ext>
            </a:extLst>
          </p:cNvPr>
          <p:cNvSpPr/>
          <p:nvPr/>
        </p:nvSpPr>
        <p:spPr>
          <a:xfrm>
            <a:off x="5798903" y="2650374"/>
            <a:ext cx="2925433" cy="1135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활성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이탈 회원 추이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활성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이탈 회원 수의 최근 </a:t>
            </a:r>
            <a:r>
              <a:rPr kumimoji="1" lang="en-US" altLang="ko-KR" sz="1000" dirty="0">
                <a:solidFill>
                  <a:schemeClr val="tx1"/>
                </a:solidFill>
              </a:rPr>
              <a:t>1</a:t>
            </a:r>
            <a:r>
              <a:rPr kumimoji="1" lang="ko-KR" altLang="en-US" sz="1000" dirty="0">
                <a:solidFill>
                  <a:schemeClr val="tx1"/>
                </a:solidFill>
              </a:rPr>
              <a:t>년 추이 그래프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라인 그래프를 회원 수 트렌드 시각화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마우스 오버 시 상세 정보를 제공하는 </a:t>
            </a:r>
            <a:r>
              <a:rPr kumimoji="1" lang="en-US" altLang="ko-KR" sz="1000" dirty="0">
                <a:solidFill>
                  <a:schemeClr val="tx1"/>
                </a:solidFill>
              </a:rPr>
              <a:t>Tooltip</a:t>
            </a:r>
            <a:r>
              <a:rPr kumimoji="1" lang="ko-KR" altLang="en-US" sz="1000" dirty="0">
                <a:solidFill>
                  <a:schemeClr val="tx1"/>
                </a:solidFill>
              </a:rPr>
              <a:t> 구현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CC1904-9AEE-A0DA-A4E1-0C33DB4907CE}"/>
              </a:ext>
            </a:extLst>
          </p:cNvPr>
          <p:cNvSpPr/>
          <p:nvPr/>
        </p:nvSpPr>
        <p:spPr>
          <a:xfrm>
            <a:off x="8873648" y="3995763"/>
            <a:ext cx="3012509" cy="2438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 err="1">
                <a:solidFill>
                  <a:schemeClr val="tx1"/>
                </a:solidFill>
              </a:rPr>
              <a:t>회원별</a:t>
            </a:r>
            <a:r>
              <a:rPr kumimoji="1" lang="ko-KR" altLang="en-US" sz="1000" dirty="0">
                <a:solidFill>
                  <a:schemeClr val="tx1"/>
                </a:solidFill>
              </a:rPr>
              <a:t> 성별 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연령대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	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2F33D00-D715-7BB7-1817-E1CF5AE015B7}"/>
              </a:ext>
            </a:extLst>
          </p:cNvPr>
          <p:cNvSpPr/>
          <p:nvPr/>
        </p:nvSpPr>
        <p:spPr>
          <a:xfrm>
            <a:off x="2802877" y="2645663"/>
            <a:ext cx="1336740" cy="111775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회원 유형별 구성비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(Pie Chart)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8DDDE71-A94C-86B2-8CD0-6DAE453264B1}"/>
              </a:ext>
            </a:extLst>
          </p:cNvPr>
          <p:cNvSpPr/>
          <p:nvPr/>
        </p:nvSpPr>
        <p:spPr>
          <a:xfrm>
            <a:off x="8993399" y="4498429"/>
            <a:ext cx="1328954" cy="183881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파이차트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성별 분포 확인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BB3D1B5-594B-DF30-AC08-42FA9047D5F7}"/>
              </a:ext>
            </a:extLst>
          </p:cNvPr>
          <p:cNvSpPr/>
          <p:nvPr/>
        </p:nvSpPr>
        <p:spPr>
          <a:xfrm>
            <a:off x="10437308" y="4498430"/>
            <a:ext cx="1356452" cy="183881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그룹 막대 그래프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연령대별 성별 분포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X</a:t>
            </a:r>
            <a:r>
              <a:rPr kumimoji="1" lang="ko-KR" altLang="en-US" sz="1000" dirty="0">
                <a:solidFill>
                  <a:schemeClr val="tx1"/>
                </a:solidFill>
              </a:rPr>
              <a:t>축 </a:t>
            </a:r>
            <a:r>
              <a:rPr kumimoji="1" lang="en-US" altLang="ko-KR" sz="1000" dirty="0">
                <a:solidFill>
                  <a:schemeClr val="tx1"/>
                </a:solidFill>
              </a:rPr>
              <a:t>:</a:t>
            </a:r>
            <a:r>
              <a:rPr kumimoji="1" lang="ko-KR" altLang="en-US" sz="1000" dirty="0">
                <a:solidFill>
                  <a:schemeClr val="tx1"/>
                </a:solidFill>
              </a:rPr>
              <a:t>연령대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Y</a:t>
            </a:r>
            <a:r>
              <a:rPr kumimoji="1" lang="ko-KR" altLang="en-US" sz="1000" dirty="0">
                <a:solidFill>
                  <a:schemeClr val="tx1"/>
                </a:solidFill>
              </a:rPr>
              <a:t>축 </a:t>
            </a:r>
            <a:r>
              <a:rPr kumimoji="1" lang="en-US" altLang="ko-KR" sz="1000" dirty="0">
                <a:solidFill>
                  <a:schemeClr val="tx1"/>
                </a:solidFill>
              </a:rPr>
              <a:t>:</a:t>
            </a:r>
            <a:r>
              <a:rPr kumimoji="1" lang="ko-KR" altLang="en-US" sz="1000" dirty="0">
                <a:solidFill>
                  <a:schemeClr val="tx1"/>
                </a:solidFill>
              </a:rPr>
              <a:t> 회원 수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4513C40-0DC3-D2F7-FA35-305B620A0DED}"/>
              </a:ext>
            </a:extLst>
          </p:cNvPr>
          <p:cNvSpPr/>
          <p:nvPr/>
        </p:nvSpPr>
        <p:spPr>
          <a:xfrm>
            <a:off x="2899164" y="4498429"/>
            <a:ext cx="2760876" cy="18381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지도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lnSpc>
                <a:spcPct val="150000"/>
              </a:lnSpc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지역 선택 시 전체적인 필터 제공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lnSpc>
                <a:spcPct val="150000"/>
              </a:lnSpc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시각화 </a:t>
            </a:r>
            <a:r>
              <a:rPr kumimoji="1" lang="en-US" altLang="ko-KR" sz="1000" dirty="0">
                <a:solidFill>
                  <a:schemeClr val="tx1"/>
                </a:solidFill>
              </a:rPr>
              <a:t>:</a:t>
            </a:r>
            <a:r>
              <a:rPr kumimoji="1" lang="ko-KR" altLang="en-US" sz="1000" dirty="0">
                <a:solidFill>
                  <a:schemeClr val="tx1"/>
                </a:solidFill>
              </a:rPr>
              <a:t> 지역별 판매량 기반의 단계 구분도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8F43979-046E-E6F6-1BEE-C4B3A2C0A273}"/>
              </a:ext>
            </a:extLst>
          </p:cNvPr>
          <p:cNvSpPr/>
          <p:nvPr/>
        </p:nvSpPr>
        <p:spPr>
          <a:xfrm>
            <a:off x="8873648" y="2533213"/>
            <a:ext cx="3012509" cy="133330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멤버십 현황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마케팅 수신 동의 여부 시각화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파이 차트를 통한 비율 분석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파이 차트 옆에는 멤버십 테이블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ko-KR" sz="1000" dirty="0">
                <a:solidFill>
                  <a:schemeClr val="tx1"/>
                </a:solidFill>
              </a:rPr>
              <a:t>	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B5FAEA8-AC77-5C53-F82C-817A6F03166C}"/>
              </a:ext>
            </a:extLst>
          </p:cNvPr>
          <p:cNvSpPr/>
          <p:nvPr/>
        </p:nvSpPr>
        <p:spPr>
          <a:xfrm>
            <a:off x="10877522" y="1129516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기준일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2347532-F27F-607E-C68D-AA43F1F5EF04}"/>
              </a:ext>
            </a:extLst>
          </p:cNvPr>
          <p:cNvSpPr/>
          <p:nvPr/>
        </p:nvSpPr>
        <p:spPr>
          <a:xfrm>
            <a:off x="2700018" y="1682806"/>
            <a:ext cx="1464675" cy="774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가입 회원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0717C2D-2F04-BDB3-7AE6-5B504F09BDF6}"/>
              </a:ext>
            </a:extLst>
          </p:cNvPr>
          <p:cNvSpPr/>
          <p:nvPr/>
        </p:nvSpPr>
        <p:spPr>
          <a:xfrm>
            <a:off x="4252768" y="1678095"/>
            <a:ext cx="1448704" cy="774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리드 회원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DF43D70-EF64-501E-C187-E63C0D44F127}"/>
              </a:ext>
            </a:extLst>
          </p:cNvPr>
          <p:cNvSpPr/>
          <p:nvPr/>
        </p:nvSpPr>
        <p:spPr>
          <a:xfrm>
            <a:off x="5798903" y="1678095"/>
            <a:ext cx="1448704" cy="774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잠재 회원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8933BD7-FE6E-B852-CF60-10613C80A2AB}"/>
              </a:ext>
            </a:extLst>
          </p:cNvPr>
          <p:cNvSpPr/>
          <p:nvPr/>
        </p:nvSpPr>
        <p:spPr>
          <a:xfrm>
            <a:off x="7345038" y="1678095"/>
            <a:ext cx="1448704" cy="774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기기 등록 회원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F1423E7-BDA7-3784-8939-65474CBBB18C}"/>
              </a:ext>
            </a:extLst>
          </p:cNvPr>
          <p:cNvSpPr/>
          <p:nvPr/>
        </p:nvSpPr>
        <p:spPr>
          <a:xfrm>
            <a:off x="10437308" y="1678095"/>
            <a:ext cx="1448704" cy="774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마케팅 수신 현황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118AECE-BC8D-670F-6B1C-F3C36E3451D6}"/>
              </a:ext>
            </a:extLst>
          </p:cNvPr>
          <p:cNvSpPr/>
          <p:nvPr/>
        </p:nvSpPr>
        <p:spPr>
          <a:xfrm>
            <a:off x="4252768" y="2642719"/>
            <a:ext cx="1448704" cy="1153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활성 회원 수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이탈 회원 수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46F5085-77B4-73A1-C22B-67CD3DC0C936}"/>
              </a:ext>
            </a:extLst>
          </p:cNvPr>
          <p:cNvSpPr/>
          <p:nvPr/>
        </p:nvSpPr>
        <p:spPr>
          <a:xfrm>
            <a:off x="5839236" y="4498429"/>
            <a:ext cx="2824484" cy="18384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가로형 막대 그래프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지역별 전체 회원 수 표시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회원 유형별</a:t>
            </a:r>
            <a:r>
              <a:rPr kumimoji="1" lang="en-US" altLang="ko-KR" sz="1000" dirty="0">
                <a:solidFill>
                  <a:schemeClr val="tx1"/>
                </a:solidFill>
              </a:rPr>
              <a:t>(</a:t>
            </a:r>
            <a:r>
              <a:rPr kumimoji="1" lang="ko-KR" altLang="en-US" sz="1000" dirty="0">
                <a:solidFill>
                  <a:schemeClr val="tx1"/>
                </a:solidFill>
              </a:rPr>
              <a:t>활성 회원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이탈 회원</a:t>
            </a:r>
            <a:r>
              <a:rPr kumimoji="1" lang="en-US" altLang="ko-KR" sz="1000" dirty="0">
                <a:solidFill>
                  <a:schemeClr val="tx1"/>
                </a:solidFill>
              </a:rPr>
              <a:t>)</a:t>
            </a:r>
            <a:r>
              <a:rPr kumimoji="1" lang="ko-KR" altLang="en-US" sz="1000" dirty="0">
                <a:solidFill>
                  <a:schemeClr val="tx1"/>
                </a:solidFill>
              </a:rPr>
              <a:t> 데이터 분기 표시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DBFEAEA-55E0-D36E-845D-8CE347CBF43D}"/>
              </a:ext>
            </a:extLst>
          </p:cNvPr>
          <p:cNvSpPr/>
          <p:nvPr/>
        </p:nvSpPr>
        <p:spPr>
          <a:xfrm>
            <a:off x="8873648" y="1674535"/>
            <a:ext cx="1448704" cy="774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카카오톡 연동 회원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5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95B68-4E40-F29A-4CD3-65C5D1740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B491A52-8BF4-BDA4-0515-95853680DA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48037" y="6610421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858FE87-4174-AE62-3BBB-1628EC7DEC1E}"/>
              </a:ext>
            </a:extLst>
          </p:cNvPr>
          <p:cNvSpPr/>
          <p:nvPr/>
        </p:nvSpPr>
        <p:spPr>
          <a:xfrm>
            <a:off x="2487428" y="997546"/>
            <a:ext cx="9545178" cy="5565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DC8DA26D-08A9-AB57-F705-035BE31C0451}"/>
              </a:ext>
            </a:extLst>
          </p:cNvPr>
          <p:cNvSpPr/>
          <p:nvPr/>
        </p:nvSpPr>
        <p:spPr>
          <a:xfrm>
            <a:off x="2679261" y="1121552"/>
            <a:ext cx="1098085" cy="27425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bg1"/>
                </a:solidFill>
              </a:rPr>
              <a:t>대시보드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D9639-FAF3-01EA-2015-B0BC660D7AEC}"/>
              </a:ext>
            </a:extLst>
          </p:cNvPr>
          <p:cNvSpPr txBox="1"/>
          <p:nvPr/>
        </p:nvSpPr>
        <p:spPr>
          <a:xfrm>
            <a:off x="4461328" y="110623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200" dirty="0"/>
              <a:t>온라인 </a:t>
            </a:r>
            <a:r>
              <a:rPr kumimoji="1" lang="en-US" altLang="ko-KR" sz="1200" dirty="0"/>
              <a:t>-</a:t>
            </a:r>
            <a:r>
              <a:rPr kumimoji="1" lang="ko-KR" altLang="en-US" sz="1200" dirty="0"/>
              <a:t> 마케팅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808B9B-A0E2-0331-02E2-28754A7C9D49}"/>
              </a:ext>
            </a:extLst>
          </p:cNvPr>
          <p:cNvSpPr/>
          <p:nvPr/>
        </p:nvSpPr>
        <p:spPr>
          <a:xfrm>
            <a:off x="2710420" y="1675100"/>
            <a:ext cx="3217413" cy="21191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캠페인 현황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A018BD-A335-ADFC-6014-88EE42FD61BA}"/>
              </a:ext>
            </a:extLst>
          </p:cNvPr>
          <p:cNvSpPr txBox="1"/>
          <p:nvPr/>
        </p:nvSpPr>
        <p:spPr>
          <a:xfrm>
            <a:off x="2683766" y="1436086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dirty="0"/>
              <a:t>KPI Chart</a:t>
            </a:r>
            <a:endParaRPr kumimoji="1" lang="ko-KR" altLang="en-US" sz="1000" dirty="0"/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6B57E0D0-F201-BFA9-657E-1B49BBB18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8" y="1798417"/>
            <a:ext cx="2094085" cy="7055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 anchor="t" anchorCtr="0">
            <a:spAutoFit/>
          </a:bodyPr>
          <a:lstStyle>
            <a:defPPr>
              <a:defRPr lang="ko-KR"/>
            </a:defPPr>
            <a:lvl1pPr marL="180975" indent="-180975" fontAlgn="ctr">
              <a:spcBef>
                <a:spcPts val="600"/>
              </a:spcBef>
              <a:buClr>
                <a:srgbClr val="7D0900"/>
              </a:buClr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  <a:lvl2pPr marL="361950" lvl="1" indent="-180975" fontAlgn="ctr">
              <a:spcBef>
                <a:spcPts val="600"/>
              </a:spcBef>
              <a:buClr>
                <a:srgbClr val="7D0900"/>
              </a:buClr>
              <a:buFontTx/>
              <a:buChar char="-"/>
              <a:defRPr sz="1200">
                <a:latin typeface="+mn-ea"/>
              </a:defRPr>
            </a:lvl2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dirty="0"/>
          </a:p>
          <a:p>
            <a:pPr algn="ctr"/>
            <a:endParaRPr kumimoji="1" lang="en-US" altLang="ko-KR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4592C52-C756-72D6-E35E-E16C1A5BE068}"/>
              </a:ext>
            </a:extLst>
          </p:cNvPr>
          <p:cNvSpPr txBox="1">
            <a:spLocks/>
          </p:cNvSpPr>
          <p:nvPr/>
        </p:nvSpPr>
        <p:spPr>
          <a:xfrm>
            <a:off x="58536" y="461083"/>
            <a:ext cx="3720078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 dirty="0"/>
              <a:t>01-5.</a:t>
            </a:r>
            <a:r>
              <a:rPr kumimoji="1" lang="ko-KR" altLang="en-US" sz="1600" dirty="0"/>
              <a:t> 대시보드 설계 </a:t>
            </a:r>
            <a:r>
              <a:rPr kumimoji="1" lang="en-US" altLang="ko-KR" sz="1600" dirty="0"/>
              <a:t>(</a:t>
            </a:r>
            <a:r>
              <a:rPr kumimoji="1" lang="ko-KR" altLang="en-US" sz="1600" dirty="0"/>
              <a:t>온라인</a:t>
            </a:r>
            <a:r>
              <a:rPr kumimoji="1" lang="en-US" altLang="ko-KR" sz="1600" dirty="0"/>
              <a:t>)</a:t>
            </a:r>
            <a:r>
              <a:rPr kumimoji="1" lang="ko-KR" altLang="en-US" sz="1600" dirty="0"/>
              <a:t> </a:t>
            </a:r>
            <a:r>
              <a:rPr kumimoji="1" lang="en-US" altLang="ko-KR" sz="1600" dirty="0"/>
              <a:t>–</a:t>
            </a:r>
            <a:r>
              <a:rPr kumimoji="1" lang="ko-KR" altLang="en-US" sz="1600" dirty="0"/>
              <a:t> 마케팅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E6E6EA5-C027-DDBC-E756-5BB097317A33}"/>
              </a:ext>
            </a:extLst>
          </p:cNvPr>
          <p:cNvSpPr/>
          <p:nvPr/>
        </p:nvSpPr>
        <p:spPr>
          <a:xfrm>
            <a:off x="6026155" y="1675100"/>
            <a:ext cx="5807925" cy="4743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br>
              <a:rPr kumimoji="1" lang="en-US" altLang="ko-KR" sz="1000" dirty="0">
                <a:solidFill>
                  <a:schemeClr val="tx1"/>
                </a:solidFill>
              </a:rPr>
            </a:br>
            <a:r>
              <a:rPr kumimoji="1" lang="ko-KR" altLang="en-US" sz="1000" dirty="0">
                <a:solidFill>
                  <a:schemeClr val="tx1"/>
                </a:solidFill>
              </a:rPr>
              <a:t>쿠폰 현황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091E4F6-9CA5-FC5E-02BF-28D05BFA89A2}"/>
              </a:ext>
            </a:extLst>
          </p:cNvPr>
          <p:cNvSpPr/>
          <p:nvPr/>
        </p:nvSpPr>
        <p:spPr>
          <a:xfrm>
            <a:off x="2808743" y="2223936"/>
            <a:ext cx="1447947" cy="666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ko-KR" altLang="en-US" sz="1000" dirty="0" err="1">
                <a:solidFill>
                  <a:schemeClr val="tx1"/>
                </a:solidFill>
              </a:rPr>
              <a:t>접속자</a:t>
            </a:r>
            <a:r>
              <a:rPr kumimoji="1" lang="ko-KR" altLang="en-US" sz="1000" dirty="0">
                <a:solidFill>
                  <a:schemeClr val="tx1"/>
                </a:solidFill>
              </a:rPr>
              <a:t> 수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en-US" altLang="ko-KR" sz="1000" dirty="0">
                <a:solidFill>
                  <a:schemeClr val="tx1"/>
                </a:solidFill>
              </a:rPr>
              <a:t>Line Chart </a:t>
            </a: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E592ACC-E6A0-7D64-EEB1-EE93D15AD593}"/>
              </a:ext>
            </a:extLst>
          </p:cNvPr>
          <p:cNvSpPr/>
          <p:nvPr/>
        </p:nvSpPr>
        <p:spPr>
          <a:xfrm>
            <a:off x="6150825" y="2198936"/>
            <a:ext cx="2673890" cy="15952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4AE2429-0EE0-2749-05A3-1256C0E52772}"/>
              </a:ext>
            </a:extLst>
          </p:cNvPr>
          <p:cNvSpPr/>
          <p:nvPr/>
        </p:nvSpPr>
        <p:spPr>
          <a:xfrm>
            <a:off x="9002268" y="2198936"/>
            <a:ext cx="2710522" cy="15952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경험 </a:t>
            </a:r>
            <a:r>
              <a:rPr kumimoji="1" lang="ko-KR" altLang="en-US" sz="1000" dirty="0" err="1">
                <a:solidFill>
                  <a:schemeClr val="tx1"/>
                </a:solidFill>
              </a:rPr>
              <a:t>레빌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&amp;</a:t>
            </a:r>
            <a:r>
              <a:rPr kumimoji="1" lang="ko-KR" altLang="en-US" sz="1000" dirty="0">
                <a:solidFill>
                  <a:schemeClr val="tx1"/>
                </a:solidFill>
              </a:rPr>
              <a:t> 연령 </a:t>
            </a:r>
            <a:r>
              <a:rPr kumimoji="1" lang="en-US" altLang="ko-KR" sz="1000" dirty="0">
                <a:solidFill>
                  <a:schemeClr val="tx1"/>
                </a:solidFill>
              </a:rPr>
              <a:t>Segment</a:t>
            </a: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하이라이트 테이블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en-US" altLang="ko-KR" sz="1000" dirty="0">
                <a:solidFill>
                  <a:schemeClr val="tx1"/>
                </a:solidFill>
              </a:rPr>
              <a:t>[</a:t>
            </a:r>
            <a:r>
              <a:rPr kumimoji="1" lang="ko-KR" altLang="en-US" sz="1000" dirty="0">
                <a:solidFill>
                  <a:schemeClr val="tx1"/>
                </a:solidFill>
              </a:rPr>
              <a:t>행</a:t>
            </a:r>
            <a:r>
              <a:rPr kumimoji="1" lang="en-US" altLang="ko-KR" sz="1000" dirty="0">
                <a:solidFill>
                  <a:schemeClr val="tx1"/>
                </a:solidFill>
              </a:rPr>
              <a:t>]</a:t>
            </a:r>
            <a:r>
              <a:rPr kumimoji="1" lang="ko-KR" altLang="en-US" sz="1000" dirty="0">
                <a:solidFill>
                  <a:schemeClr val="tx1"/>
                </a:solidFill>
              </a:rPr>
              <a:t> 경험 레벨 </a:t>
            </a:r>
            <a:r>
              <a:rPr kumimoji="1" lang="en-US" altLang="ko-KR" sz="1000" dirty="0">
                <a:solidFill>
                  <a:schemeClr val="tx1"/>
                </a:solidFill>
              </a:rPr>
              <a:t>X</a:t>
            </a:r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[</a:t>
            </a:r>
            <a:r>
              <a:rPr kumimoji="1" lang="ko-KR" altLang="en-US" sz="1000" dirty="0">
                <a:solidFill>
                  <a:schemeClr val="tx1"/>
                </a:solidFill>
              </a:rPr>
              <a:t>열</a:t>
            </a:r>
            <a:r>
              <a:rPr kumimoji="1" lang="en-US" altLang="ko-KR" sz="1000" dirty="0">
                <a:solidFill>
                  <a:schemeClr val="tx1"/>
                </a:solidFill>
              </a:rPr>
              <a:t>]</a:t>
            </a:r>
            <a:r>
              <a:rPr kumimoji="1" lang="ko-KR" altLang="en-US" sz="1000" dirty="0">
                <a:solidFill>
                  <a:schemeClr val="tx1"/>
                </a:solidFill>
              </a:rPr>
              <a:t> 연령대로 교차분석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쿠폰 발급 수 기준으로 구현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D863BA9-5B65-2834-2D04-0E01BE4FBA12}"/>
              </a:ext>
            </a:extLst>
          </p:cNvPr>
          <p:cNvSpPr/>
          <p:nvPr/>
        </p:nvSpPr>
        <p:spPr>
          <a:xfrm>
            <a:off x="2710419" y="3901651"/>
            <a:ext cx="3217413" cy="2498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캠페인 리스트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리스트별로 메시지 유형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발송 수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테이블 형태로 구현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9DD6E1CA-8E91-6C30-5045-587E25839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7" y="1301949"/>
            <a:ext cx="2375406" cy="144730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72000" rIns="72000" bIns="72000" anchor="t" anchorCtr="0">
            <a:spAutoFit/>
          </a:bodyPr>
          <a:lstStyle>
            <a:defPPr>
              <a:defRPr lang="ko-KR"/>
            </a:defPPr>
            <a:lvl1pPr marL="180975" indent="-180975" fontAlgn="ctr">
              <a:spcBef>
                <a:spcPts val="600"/>
              </a:spcBef>
              <a:buClr>
                <a:srgbClr val="7D0900"/>
              </a:buClr>
              <a:buFont typeface="Arial" panose="020B0604020202020204" pitchFamily="34" charset="0"/>
              <a:buChar char="•"/>
              <a:defRPr sz="1200">
                <a:latin typeface="+mn-ea"/>
              </a:defRPr>
            </a:lvl1pPr>
            <a:lvl2pPr marL="361950" lvl="1" indent="-180975" fontAlgn="ctr">
              <a:spcBef>
                <a:spcPts val="600"/>
              </a:spcBef>
              <a:buClr>
                <a:srgbClr val="7D0900"/>
              </a:buClr>
              <a:buFontTx/>
              <a:buChar char="-"/>
              <a:defRPr sz="1200">
                <a:latin typeface="+mn-ea"/>
              </a:defRPr>
            </a:lvl2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100" dirty="0"/>
              <a:t>쿠폰 현황의 발급 수는 사용 수</a:t>
            </a:r>
            <a:r>
              <a:rPr lang="en-US" altLang="ko-KR" sz="1100" dirty="0"/>
              <a:t>,</a:t>
            </a:r>
            <a:r>
              <a:rPr lang="ko-KR" altLang="en-US" sz="1100" dirty="0"/>
              <a:t> 미사용 수</a:t>
            </a:r>
            <a:r>
              <a:rPr lang="en-US" altLang="ko-KR" sz="1100" dirty="0"/>
              <a:t>,</a:t>
            </a:r>
            <a:r>
              <a:rPr lang="ko-KR" altLang="en-US" sz="1100" dirty="0"/>
              <a:t> 만료 수의 합과 같음</a:t>
            </a:r>
            <a:r>
              <a:rPr lang="en-US" altLang="ko-KR" sz="11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4777E24-496F-280C-C9F0-FFEB4C893706}"/>
              </a:ext>
            </a:extLst>
          </p:cNvPr>
          <p:cNvSpPr/>
          <p:nvPr/>
        </p:nvSpPr>
        <p:spPr>
          <a:xfrm>
            <a:off x="6170457" y="3901651"/>
            <a:ext cx="2654258" cy="24069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쿠폰 발급 리스트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리스트별로 발송 수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사용 수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미사용 수</a:t>
            </a:r>
            <a:r>
              <a:rPr kumimoji="1" lang="en-US" altLang="ko-KR" sz="1000" dirty="0">
                <a:solidFill>
                  <a:schemeClr val="tx1"/>
                </a:solidFill>
              </a:rPr>
              <a:t>,</a:t>
            </a:r>
            <a:r>
              <a:rPr kumimoji="1" lang="ko-KR" altLang="en-US" sz="1000" dirty="0">
                <a:solidFill>
                  <a:schemeClr val="tx1"/>
                </a:solidFill>
              </a:rPr>
              <a:t> 만료 수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테이블 형태로 구현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E5BBC34-B2C8-8457-570F-17089AEBE947}"/>
              </a:ext>
            </a:extLst>
          </p:cNvPr>
          <p:cNvSpPr/>
          <p:nvPr/>
        </p:nvSpPr>
        <p:spPr>
          <a:xfrm>
            <a:off x="9002268" y="3901651"/>
            <a:ext cx="2710522" cy="23945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추천인 코드별 쿠폰 성과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가로형 </a:t>
            </a:r>
            <a:r>
              <a:rPr kumimoji="1" lang="en-US" altLang="ko-KR" sz="1000" dirty="0">
                <a:solidFill>
                  <a:schemeClr val="tx1"/>
                </a:solidFill>
              </a:rPr>
              <a:t>Bar Chart</a:t>
            </a:r>
            <a:r>
              <a:rPr kumimoji="1" lang="ko-KR" altLang="en-US" sz="1000" dirty="0">
                <a:solidFill>
                  <a:schemeClr val="tx1"/>
                </a:solidFill>
              </a:rPr>
              <a:t>로 시각화 </a:t>
            </a:r>
            <a:r>
              <a:rPr kumimoji="1" lang="en-US" altLang="ko-KR" sz="1000" dirty="0">
                <a:solidFill>
                  <a:schemeClr val="tx1"/>
                </a:solidFill>
              </a:rPr>
              <a:t>(Top10)</a:t>
            </a: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marL="85725" indent="-85725">
              <a:buClr>
                <a:srgbClr val="912F27"/>
              </a:buClr>
              <a:buFont typeface="Arial" panose="020B0604020202020204" pitchFamily="34" charset="0"/>
              <a:buChar char="•"/>
            </a:pPr>
            <a:r>
              <a:rPr kumimoji="1" lang="ko-KR" altLang="en-US" sz="1000" dirty="0">
                <a:solidFill>
                  <a:schemeClr val="tx1"/>
                </a:solidFill>
              </a:rPr>
              <a:t>발급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사용 기준 내림차순 정렬</a:t>
            </a: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C75F70B-6A42-D29F-460F-095582CCE40E}"/>
              </a:ext>
            </a:extLst>
          </p:cNvPr>
          <p:cNvSpPr/>
          <p:nvPr/>
        </p:nvSpPr>
        <p:spPr>
          <a:xfrm>
            <a:off x="9704572" y="1127428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From Date 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B260096-D3CA-AC6D-6BBE-709856CDD6A3}"/>
              </a:ext>
            </a:extLst>
          </p:cNvPr>
          <p:cNvSpPr/>
          <p:nvPr/>
        </p:nvSpPr>
        <p:spPr>
          <a:xfrm>
            <a:off x="10819718" y="1127428"/>
            <a:ext cx="1008635" cy="268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 </a:t>
            </a:r>
            <a:r>
              <a:rPr kumimoji="1" lang="en-US" altLang="ko-KR" sz="1000" dirty="0">
                <a:solidFill>
                  <a:schemeClr val="tx1"/>
                </a:solidFill>
              </a:rPr>
              <a:t>To Date</a:t>
            </a:r>
            <a:endParaRPr kumimoji="1"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385BFC0-810F-8355-D182-571E42B05344}"/>
              </a:ext>
            </a:extLst>
          </p:cNvPr>
          <p:cNvSpPr/>
          <p:nvPr/>
        </p:nvSpPr>
        <p:spPr>
          <a:xfrm>
            <a:off x="4378554" y="2223936"/>
            <a:ext cx="1447947" cy="666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ko-KR" altLang="en-US" sz="1000" dirty="0">
                <a:solidFill>
                  <a:schemeClr val="tx1"/>
                </a:solidFill>
              </a:rPr>
              <a:t>구매자 수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en-US" altLang="ko-KR" sz="1000" dirty="0">
                <a:solidFill>
                  <a:schemeClr val="tx1"/>
                </a:solidFill>
              </a:rPr>
              <a:t>Line Chart </a:t>
            </a: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CC06F97-D537-1C56-1534-1E4A2A130F11}"/>
              </a:ext>
            </a:extLst>
          </p:cNvPr>
          <p:cNvSpPr/>
          <p:nvPr/>
        </p:nvSpPr>
        <p:spPr>
          <a:xfrm>
            <a:off x="4378554" y="2984513"/>
            <a:ext cx="1447947" cy="679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ko-KR" altLang="en-US" sz="1000" dirty="0">
                <a:solidFill>
                  <a:schemeClr val="tx1"/>
                </a:solidFill>
              </a:rPr>
              <a:t>매출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en-US" altLang="ko-KR" sz="1000" dirty="0">
                <a:solidFill>
                  <a:schemeClr val="tx1"/>
                </a:solidFill>
              </a:rPr>
              <a:t>Line Chart </a:t>
            </a: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662A00A-D6F9-AA5B-D866-B2647FB1B3D5}"/>
              </a:ext>
            </a:extLst>
          </p:cNvPr>
          <p:cNvSpPr/>
          <p:nvPr/>
        </p:nvSpPr>
        <p:spPr>
          <a:xfrm>
            <a:off x="2819111" y="2997762"/>
            <a:ext cx="1447947" cy="6664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ko-KR" altLang="en-US" sz="1000" dirty="0">
                <a:solidFill>
                  <a:schemeClr val="tx1"/>
                </a:solidFill>
              </a:rPr>
              <a:t>구매 수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en-US" altLang="ko-KR" sz="1000" dirty="0">
                <a:solidFill>
                  <a:schemeClr val="tx1"/>
                </a:solidFill>
              </a:rPr>
              <a:t>Line Chart </a:t>
            </a: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3F40B8D-0AC8-615D-166D-0DBAEB859803}"/>
              </a:ext>
            </a:extLst>
          </p:cNvPr>
          <p:cNvSpPr/>
          <p:nvPr/>
        </p:nvSpPr>
        <p:spPr>
          <a:xfrm>
            <a:off x="6237823" y="2301766"/>
            <a:ext cx="791456" cy="1380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en-US" altLang="ko-KR" sz="1000" dirty="0">
                <a:solidFill>
                  <a:schemeClr val="tx1"/>
                </a:solidFill>
              </a:rPr>
              <a:t>KPI </a:t>
            </a:r>
          </a:p>
          <a:p>
            <a:pPr algn="ctr"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ko-KR" altLang="en-US" sz="1000" dirty="0">
                <a:solidFill>
                  <a:schemeClr val="tx1"/>
                </a:solidFill>
              </a:rPr>
              <a:t>발급 수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ko-KR" altLang="en-US" sz="1000" dirty="0">
                <a:solidFill>
                  <a:schemeClr val="tx1"/>
                </a:solidFill>
              </a:rPr>
              <a:t>사용 수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ko-KR" altLang="en-US" sz="1000" dirty="0">
                <a:solidFill>
                  <a:schemeClr val="tx1"/>
                </a:solidFill>
              </a:rPr>
              <a:t>미사용 수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>
              <a:buClr>
                <a:srgbClr val="912F27"/>
              </a:buClr>
            </a:pPr>
            <a:r>
              <a:rPr kumimoji="1" lang="ko-KR" altLang="en-US" sz="1000" dirty="0">
                <a:solidFill>
                  <a:schemeClr val="tx1"/>
                </a:solidFill>
              </a:rPr>
              <a:t>만료 수 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626A360-8FED-7922-F72F-78CF8372F64F}"/>
              </a:ext>
            </a:extLst>
          </p:cNvPr>
          <p:cNvSpPr/>
          <p:nvPr/>
        </p:nvSpPr>
        <p:spPr>
          <a:xfrm>
            <a:off x="7125724" y="2301766"/>
            <a:ext cx="1587351" cy="1380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월별로 사용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미사용</a:t>
            </a:r>
            <a:r>
              <a:rPr kumimoji="1" lang="en-US" altLang="ko-KR" sz="1000" dirty="0">
                <a:solidFill>
                  <a:schemeClr val="tx1"/>
                </a:solidFill>
              </a:rPr>
              <a:t>/</a:t>
            </a:r>
            <a:r>
              <a:rPr kumimoji="1" lang="ko-KR" altLang="en-US" sz="1000" dirty="0">
                <a:solidFill>
                  <a:schemeClr val="tx1"/>
                </a:solidFill>
              </a:rPr>
              <a:t> 만료</a:t>
            </a:r>
            <a:r>
              <a:rPr kumimoji="1" lang="en-US" altLang="ko-KR" sz="1000" dirty="0">
                <a:solidFill>
                  <a:schemeClr val="tx1"/>
                </a:solidFill>
              </a:rPr>
              <a:t> </a:t>
            </a:r>
            <a:r>
              <a:rPr kumimoji="1" lang="ko-KR" altLang="en-US" sz="1000" dirty="0">
                <a:solidFill>
                  <a:schemeClr val="tx1"/>
                </a:solidFill>
              </a:rPr>
              <a:t>수를 </a:t>
            </a:r>
            <a:r>
              <a:rPr kumimoji="1" lang="en-US" altLang="ko-KR" sz="1000" dirty="0">
                <a:solidFill>
                  <a:schemeClr val="tx1"/>
                </a:solidFill>
              </a:rPr>
              <a:t>Bar Chart</a:t>
            </a:r>
            <a:r>
              <a:rPr kumimoji="1" lang="ko-KR" altLang="en-US" sz="1000" dirty="0">
                <a:solidFill>
                  <a:schemeClr val="tx1"/>
                </a:solidFill>
              </a:rPr>
              <a:t>로 시각화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endParaRPr kumimoji="1"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kumimoji="1" lang="ko-KR" altLang="en-US" sz="1000" dirty="0">
                <a:solidFill>
                  <a:schemeClr val="tx1"/>
                </a:solidFill>
              </a:rPr>
              <a:t>단일 </a:t>
            </a:r>
            <a:r>
              <a:rPr kumimoji="1" lang="en-US" altLang="ko-KR" sz="1000" dirty="0">
                <a:solidFill>
                  <a:schemeClr val="tx1"/>
                </a:solidFill>
              </a:rPr>
              <a:t>Bar </a:t>
            </a:r>
            <a:r>
              <a:rPr kumimoji="1" lang="ko-KR" altLang="en-US" sz="1000" dirty="0">
                <a:solidFill>
                  <a:schemeClr val="tx1"/>
                </a:solidFill>
              </a:rPr>
              <a:t>내 색상으로 구분</a:t>
            </a:r>
            <a:endParaRPr kumimoji="1" lang="en-US" altLang="ko-KR" sz="1000" dirty="0">
              <a:solidFill>
                <a:schemeClr val="tx1"/>
              </a:solidFill>
            </a:endParaRPr>
          </a:p>
          <a:p>
            <a:pPr>
              <a:buClr>
                <a:srgbClr val="912F27"/>
              </a:buClr>
            </a:pPr>
            <a:endParaRPr kumimoji="1" lang="en-US" altLang="ko-K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8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18D0B-CE56-799E-9B24-67556965C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709D4CD-7728-DEC8-C2EB-E26A4E656E28}"/>
              </a:ext>
            </a:extLst>
          </p:cNvPr>
          <p:cNvSpPr txBox="1">
            <a:spLocks/>
          </p:cNvSpPr>
          <p:nvPr/>
        </p:nvSpPr>
        <p:spPr>
          <a:xfrm>
            <a:off x="5848037" y="6610421"/>
            <a:ext cx="485522" cy="209855"/>
          </a:xfrm>
          <a:prstGeom prst="rect">
            <a:avLst/>
          </a:prstGeom>
        </p:spPr>
        <p:txBody>
          <a:bodyPr anchor="ctr"/>
          <a:lstStyle>
            <a:defPPr>
              <a:defRPr lang="ko-Kore-KR"/>
            </a:defPPr>
            <a:lvl1pPr marL="0" algn="ctr" defTabSz="914310" rtl="0" eaLnBrk="1" latinLnBrk="0" hangingPunct="1">
              <a:defRPr sz="1000" b="1" i="0" kern="1200">
                <a:solidFill>
                  <a:schemeClr val="tx1"/>
                </a:solidFill>
                <a:latin typeface="SUIT" pitchFamily="2" charset="-127"/>
                <a:ea typeface="SUIT" pitchFamily="2" charset="-127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8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187198-26DE-4200-893D-C1FFC616B87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308B90F5-6F67-F9E7-A6D1-E61F7A45A5F2}"/>
              </a:ext>
            </a:extLst>
          </p:cNvPr>
          <p:cNvSpPr txBox="1">
            <a:spLocks/>
          </p:cNvSpPr>
          <p:nvPr/>
        </p:nvSpPr>
        <p:spPr>
          <a:xfrm>
            <a:off x="339858" y="460431"/>
            <a:ext cx="2920699" cy="442605"/>
          </a:xfrm>
          <a:prstGeom prst="rect">
            <a:avLst/>
          </a:prstGeom>
        </p:spPr>
        <p:txBody>
          <a:bodyPr/>
          <a:lstStyle>
            <a:lvl1pPr marL="228578" indent="-228578" algn="l" defTabSz="91431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8" algn="l" defTabSz="91431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ko-KR" sz="1600"/>
              <a:t>02.</a:t>
            </a:r>
            <a:r>
              <a:rPr kumimoji="1" lang="ko-KR" altLang="en-US" sz="1600"/>
              <a:t> 대시보드 디자인 예시 </a:t>
            </a:r>
            <a:r>
              <a:rPr kumimoji="1" lang="en-US" altLang="ko-KR" sz="1600"/>
              <a:t>-</a:t>
            </a:r>
            <a:r>
              <a:rPr kumimoji="1" lang="ko-KR" altLang="en-US" sz="1600"/>
              <a:t> </a:t>
            </a:r>
            <a:r>
              <a:rPr kumimoji="1" lang="en-US" altLang="ko-KR" sz="1600"/>
              <a:t>AS</a:t>
            </a:r>
            <a:endParaRPr kumimoji="1" lang="ko-KR" altLang="en-US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80C1DE2-7BA4-FB03-B6F6-2330B074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89" y="989358"/>
            <a:ext cx="10944818" cy="55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44489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세일링스톤">
      <a:dk1>
        <a:srgbClr val="000000"/>
      </a:dk1>
      <a:lt1>
        <a:srgbClr val="FFFFFF"/>
      </a:lt1>
      <a:dk2>
        <a:srgbClr val="D6E4AF"/>
      </a:dk2>
      <a:lt2>
        <a:srgbClr val="F4F2EF"/>
      </a:lt2>
      <a:accent1>
        <a:srgbClr val="247572"/>
      </a:accent1>
      <a:accent2>
        <a:srgbClr val="419A97"/>
      </a:accent2>
      <a:accent3>
        <a:srgbClr val="7BBCB8"/>
      </a:accent3>
      <a:accent4>
        <a:srgbClr val="BCE1E0"/>
      </a:accent4>
      <a:accent5>
        <a:srgbClr val="EDF6F6"/>
      </a:accent5>
      <a:accent6>
        <a:srgbClr val="FF9300"/>
      </a:accent6>
      <a:hlink>
        <a:srgbClr val="005392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e261d8-b22f-436e-9ecf-7579989e1d8d" xsi:nil="true"/>
    <lcf76f155ced4ddcb4097134ff3c332f xmlns="58fa7dcf-5411-49eb-9f8c-8000e28d9ff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1D08C5E86EFD7489A71A1BCA13DAB27" ma:contentTypeVersion="17" ma:contentTypeDescription="새 문서를 만듭니다." ma:contentTypeScope="" ma:versionID="13316c5cb2c4c6dd04124c49f09b44a4">
  <xsd:schema xmlns:xsd="http://www.w3.org/2001/XMLSchema" xmlns:xs="http://www.w3.org/2001/XMLSchema" xmlns:p="http://schemas.microsoft.com/office/2006/metadata/properties" xmlns:ns2="58fa7dcf-5411-49eb-9f8c-8000e28d9ff8" xmlns:ns3="b4e261d8-b22f-436e-9ecf-7579989e1d8d" targetNamespace="http://schemas.microsoft.com/office/2006/metadata/properties" ma:root="true" ma:fieldsID="495674caae11d7b155886b68553024d3" ns2:_="" ns3:_="">
    <xsd:import namespace="58fa7dcf-5411-49eb-9f8c-8000e28d9ff8"/>
    <xsd:import namespace="b4e261d8-b22f-436e-9ecf-7579989e1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a7dcf-5411-49eb-9f8c-8000e28d9f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이미지 태그" ma:readOnly="false" ma:fieldId="{5cf76f15-5ced-4ddc-b409-7134ff3c332f}" ma:taxonomyMulti="true" ma:sspId="f24ed7ea-d05b-41f3-b9fb-1188ff331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261d8-b22f-436e-9ecf-7579989e1d8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457481a-1b85-41ce-9bd8-41d14cb3ad03}" ma:internalName="TaxCatchAll" ma:showField="CatchAllData" ma:web="b4e261d8-b22f-436e-9ecf-7579989e1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2ECEA2-FDB5-4AB0-8B2C-37D34C763D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1DE2F-B9C3-4B5E-A64F-30CB87EEB1B8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b4e261d8-b22f-436e-9ecf-7579989e1d8d"/>
    <ds:schemaRef ds:uri="http://schemas.microsoft.com/office/infopath/2007/PartnerControls"/>
    <ds:schemaRef ds:uri="58fa7dcf-5411-49eb-9f8c-8000e28d9ff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5C5695-B8BB-47BC-8F98-F69071440455}">
  <ds:schemaRefs>
    <ds:schemaRef ds:uri="58fa7dcf-5411-49eb-9f8c-8000e28d9ff8"/>
    <ds:schemaRef ds:uri="b4e261d8-b22f-436e-9ecf-7579989e1d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5547</TotalTime>
  <Words>1110</Words>
  <Application>Microsoft Macintosh PowerPoint</Application>
  <PresentationFormat>와이드스크린</PresentationFormat>
  <Paragraphs>515</Paragraphs>
  <Slides>15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S-Core Dream 6 Bold</vt:lpstr>
      <vt:lpstr>SUIT</vt:lpstr>
      <vt:lpstr>SUIT ExtraBold</vt:lpstr>
      <vt:lpstr>SUIT Heavy</vt:lpstr>
      <vt:lpstr>SUIT Medium</vt:lpstr>
      <vt:lpstr>Aptos</vt:lpstr>
      <vt:lpstr>Arial</vt:lpstr>
      <vt:lpstr>Wingdings</vt:lpstr>
      <vt:lpstr>디자인 사용자 지정</vt:lpstr>
      <vt:lpstr>KT&amp;G 대시보드 설계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대제목 입력</dc:title>
  <dc:creator>김수현</dc:creator>
  <cp:lastModifiedBy>김현호</cp:lastModifiedBy>
  <cp:revision>228</cp:revision>
  <dcterms:created xsi:type="dcterms:W3CDTF">2024-06-28T05:06:13Z</dcterms:created>
  <dcterms:modified xsi:type="dcterms:W3CDTF">2026-04-21T05:29:12Z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0x01010041D08C5E86EFD7489A71A1BCA13DAB27</vt:lpwstr>
  </property>
  <property fmtid="{D5CDD505-2E9C-101B-9397-08002B2CF9AE}" pid="3" name="MediaServiceImageTags">
    <vt:lpwstr/>
  </property>
</Properties>
</file>