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6"/>
    <a:srgbClr val="E91E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보통 스타일 1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284" y="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9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119" cy="76200"/>
          </a:xfrm>
          <a:prstGeom prst="rect">
            <a:avLst/>
          </a:prstGeom>
          <a:solidFill>
            <a:srgbClr val="00BC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819751" y="2092537"/>
            <a:ext cx="4068743" cy="3539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1700" b="1" dirty="0">
                <a:solidFill>
                  <a:srgbClr val="00BCD4"/>
                </a:solidFill>
                <a:latin typeface="Malgun Gothic"/>
              </a:rPr>
              <a:t>LLM</a:t>
            </a:r>
            <a:r>
              <a:rPr lang="ko-KR" altLang="en-US" sz="1700" b="1" dirty="0">
                <a:solidFill>
                  <a:srgbClr val="00BCD4"/>
                </a:solidFill>
                <a:latin typeface="Malgun Gothic"/>
              </a:rPr>
              <a:t>별 성능</a:t>
            </a:r>
            <a:r>
              <a:rPr lang="en-US" altLang="ko-KR" sz="1700" b="1" dirty="0">
                <a:solidFill>
                  <a:srgbClr val="00BCD4"/>
                </a:solidFill>
                <a:latin typeface="Malgun Gothic"/>
              </a:rPr>
              <a:t>-</a:t>
            </a:r>
            <a:r>
              <a:rPr lang="ko-KR" altLang="en-US" sz="1700" b="1" dirty="0">
                <a:solidFill>
                  <a:srgbClr val="00BCD4"/>
                </a:solidFill>
                <a:latin typeface="Malgun Gothic"/>
              </a:rPr>
              <a:t>품질 벤치마크 결과 보고서</a:t>
            </a:r>
            <a:endParaRPr sz="1700" b="1" dirty="0">
              <a:solidFill>
                <a:srgbClr val="00BCD4"/>
              </a:solidFill>
              <a:latin typeface="Malgun Gothic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9939" y="2508863"/>
            <a:ext cx="1075211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dirty="0">
                <a:solidFill>
                  <a:srgbClr val="FFFFFF"/>
                </a:solidFill>
                <a:latin typeface="Malgun Gothic"/>
              </a:rPr>
              <a:t>LLM Arena</a:t>
            </a:r>
            <a:r>
              <a:rPr lang="en-US" sz="5200" b="1" dirty="0">
                <a:solidFill>
                  <a:srgbClr val="FFFFFF"/>
                </a:solidFill>
                <a:latin typeface="Malgun Gothic"/>
              </a:rPr>
              <a:t> Benchmark</a:t>
            </a:r>
            <a:endParaRPr sz="5200" b="1" dirty="0">
              <a:solidFill>
                <a:srgbClr val="FFFFFF"/>
              </a:solidFill>
              <a:latin typeface="Malgun Gothic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830123" y="3847692"/>
            <a:ext cx="1440000" cy="251999"/>
          </a:xfrm>
          <a:prstGeom prst="roundRect">
            <a:avLst>
              <a:gd name="adj" fmla="val 4000"/>
            </a:avLst>
          </a:prstGeom>
          <a:noFill/>
          <a:ln w="19050">
            <a:solidFill>
              <a:srgbClr val="00BC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2937618" y="3847692"/>
            <a:ext cx="1225015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solidFill>
                  <a:srgbClr val="00BCD4"/>
                </a:solidFill>
                <a:latin typeface="Malgun Gothic"/>
              </a:rPr>
              <a:t>Llama-4-scout</a:t>
            </a:r>
            <a:endParaRPr sz="1200" b="1" dirty="0">
              <a:solidFill>
                <a:srgbClr val="00BCD4"/>
              </a:solidFill>
              <a:latin typeface="Malgun Gothic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414123" y="3847692"/>
            <a:ext cx="1440000" cy="251999"/>
          </a:xfrm>
          <a:prstGeom prst="roundRect">
            <a:avLst>
              <a:gd name="adj" fmla="val 4000"/>
            </a:avLst>
          </a:prstGeom>
          <a:noFill/>
          <a:ln w="19050">
            <a:solidFill>
              <a:srgbClr val="00C8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11999" y="3847692"/>
            <a:ext cx="1244251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solidFill>
                  <a:srgbClr val="00C853"/>
                </a:solidFill>
                <a:latin typeface="Malgun Gothic"/>
              </a:rPr>
              <a:t>Gemma-4-31B</a:t>
            </a:r>
            <a:endParaRPr sz="1200" b="1" dirty="0">
              <a:solidFill>
                <a:srgbClr val="00C853"/>
              </a:solidFill>
              <a:latin typeface="Malgun Gothic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998123" y="3847692"/>
            <a:ext cx="1440000" cy="251999"/>
          </a:xfrm>
          <a:prstGeom prst="roundRect">
            <a:avLst>
              <a:gd name="adj" fmla="val 4000"/>
            </a:avLst>
          </a:prstGeom>
          <a:noFill/>
          <a:ln w="19050">
            <a:solidFill>
              <a:srgbClr val="9C4F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095999" y="3847692"/>
            <a:ext cx="1244251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solidFill>
                  <a:srgbClr val="9C4FE0"/>
                </a:solidFill>
                <a:latin typeface="Malgun Gothic"/>
              </a:rPr>
              <a:t>Gemma-4-26B</a:t>
            </a:r>
            <a:endParaRPr sz="1200" b="1" dirty="0">
              <a:solidFill>
                <a:srgbClr val="9C4FE0"/>
              </a:solidFill>
              <a:latin typeface="Malgun Gothic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582122" y="3847692"/>
            <a:ext cx="1742083" cy="251999"/>
          </a:xfrm>
          <a:prstGeom prst="roundRect">
            <a:avLst>
              <a:gd name="adj" fmla="val 4000"/>
            </a:avLst>
          </a:prstGeom>
          <a:noFill/>
          <a:ln w="19050">
            <a:solidFill>
              <a:srgbClr val="FF9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459585" y="3847691"/>
            <a:ext cx="197508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FF9800"/>
                </a:solidFill>
                <a:latin typeface="Malgun Gothic"/>
              </a:rPr>
              <a:t>Gemini-3.1-flash-lite</a:t>
            </a:r>
            <a:endParaRPr sz="1200" b="1" dirty="0">
              <a:solidFill>
                <a:srgbClr val="FF9800"/>
              </a:solidFill>
              <a:latin typeface="Malgun Gothic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01799" y="6318000"/>
            <a:ext cx="1388522" cy="2923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0" dirty="0">
                <a:solidFill>
                  <a:srgbClr val="6B7280"/>
                </a:solidFill>
                <a:latin typeface="Malgun Gothic"/>
              </a:rPr>
              <a:t>2026. 04</a:t>
            </a:r>
            <a:r>
              <a:rPr lang="en-US" sz="1300" b="0" dirty="0">
                <a:solidFill>
                  <a:srgbClr val="6B7280"/>
                </a:solidFill>
                <a:latin typeface="Malgun Gothic"/>
              </a:rPr>
              <a:t> </a:t>
            </a:r>
            <a:r>
              <a:rPr lang="ko-KR" altLang="en-US" sz="1300" dirty="0">
                <a:solidFill>
                  <a:srgbClr val="6B7280"/>
                </a:solidFill>
                <a:latin typeface="Malgun Gothic"/>
              </a:rPr>
              <a:t>최석원</a:t>
            </a:r>
            <a:endParaRPr sz="1300" b="0" dirty="0">
              <a:solidFill>
                <a:srgbClr val="6B7280"/>
              </a:solidFill>
              <a:latin typeface="Malgun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9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119" cy="76200"/>
          </a:xfrm>
          <a:prstGeom prst="rect">
            <a:avLst/>
          </a:prstGeom>
          <a:solidFill>
            <a:srgbClr val="00BC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3999" y="324000"/>
            <a:ext cx="432000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400" b="1">
                <a:solidFill>
                  <a:srgbClr val="FFFFFF"/>
                </a:solidFill>
                <a:latin typeface="Malgun Gothic"/>
              </a:rPr>
              <a:t>목  차</a:t>
            </a:r>
          </a:p>
        </p:txBody>
      </p:sp>
      <p:sp>
        <p:nvSpPr>
          <p:cNvPr id="4" name="Rectangle 3"/>
          <p:cNvSpPr/>
          <p:nvPr/>
        </p:nvSpPr>
        <p:spPr>
          <a:xfrm>
            <a:off x="571505" y="903150"/>
            <a:ext cx="1620000" cy="25400"/>
          </a:xfrm>
          <a:prstGeom prst="rect">
            <a:avLst/>
          </a:prstGeom>
          <a:solidFill>
            <a:srgbClr val="00BC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503999" y="1855310"/>
            <a:ext cx="468000" cy="306000"/>
          </a:xfrm>
          <a:prstGeom prst="roundRect">
            <a:avLst>
              <a:gd name="adj" fmla="val 5000"/>
            </a:avLst>
          </a:prstGeom>
          <a:solidFill>
            <a:srgbClr val="00BC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03999" y="1855310"/>
            <a:ext cx="468000" cy="30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Malgun Gothic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9999" y="1837310"/>
            <a:ext cx="1487908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rgbClr val="FFFFFF"/>
                </a:solidFill>
                <a:latin typeface="Malgun Gothic"/>
              </a:rPr>
              <a:t>속도 벤치마크</a:t>
            </a:r>
            <a:endParaRPr sz="1600" b="1" dirty="0">
              <a:solidFill>
                <a:srgbClr val="FFFFFF"/>
              </a:solidFill>
              <a:latin typeface="Malgun Gothic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15222" y="1894382"/>
            <a:ext cx="2163157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lang="en-US" sz="1200" b="0" dirty="0">
                <a:solidFill>
                  <a:srgbClr val="00BCD4"/>
                </a:solidFill>
                <a:latin typeface="Malgun Gothic"/>
              </a:rPr>
              <a:t>TPS / TTFT / LATENCY / P95</a:t>
            </a:r>
            <a:endParaRPr sz="1200" b="0" dirty="0">
              <a:solidFill>
                <a:srgbClr val="00BCD4"/>
              </a:solidFill>
              <a:latin typeface="Malgun Gothic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8340" y="2249235"/>
            <a:ext cx="6820040" cy="45720"/>
          </a:xfrm>
          <a:prstGeom prst="rect">
            <a:avLst/>
          </a:prstGeom>
          <a:solidFill>
            <a:srgbClr val="2A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503999" y="2701310"/>
            <a:ext cx="468000" cy="306000"/>
          </a:xfrm>
          <a:prstGeom prst="roundRect">
            <a:avLst>
              <a:gd name="adj" fmla="val 5000"/>
            </a:avLst>
          </a:prstGeom>
          <a:solidFill>
            <a:srgbClr val="00C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503999" y="2701310"/>
            <a:ext cx="468000" cy="30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Malgun Gothic"/>
              </a:rP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9999" y="2683310"/>
            <a:ext cx="1691489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rgbClr val="FFFFFF"/>
                </a:solidFill>
                <a:latin typeface="Malgun Gothic"/>
              </a:rPr>
              <a:t>품질 벤치마크</a:t>
            </a:r>
            <a:r>
              <a:rPr lang="en-US" altLang="ko-KR" sz="1600" b="1" dirty="0">
                <a:solidFill>
                  <a:srgbClr val="FFFFFF"/>
                </a:solidFill>
                <a:latin typeface="Malgun Gothic"/>
              </a:rPr>
              <a:t>-1</a:t>
            </a:r>
            <a:endParaRPr sz="1600" b="1" dirty="0">
              <a:solidFill>
                <a:srgbClr val="FFFFFF"/>
              </a:solidFill>
              <a:latin typeface="Malgun Gothic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66769" y="2726510"/>
            <a:ext cx="2611612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lang="ko-KR" altLang="en-US" sz="1200" b="0" dirty="0">
                <a:solidFill>
                  <a:srgbClr val="00C853"/>
                </a:solidFill>
                <a:latin typeface="Malgun Gothic"/>
              </a:rPr>
              <a:t>실제 발생 가능한 태스크 결과 비교</a:t>
            </a:r>
            <a:endParaRPr sz="1200" b="0" dirty="0">
              <a:solidFill>
                <a:srgbClr val="00C853"/>
              </a:solidFill>
              <a:latin typeface="Malgun Gothic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8340" y="3095235"/>
            <a:ext cx="6820040" cy="45720"/>
          </a:xfrm>
          <a:prstGeom prst="rect">
            <a:avLst/>
          </a:prstGeom>
          <a:solidFill>
            <a:srgbClr val="2A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503999" y="3547310"/>
            <a:ext cx="468000" cy="306000"/>
          </a:xfrm>
          <a:prstGeom prst="roundRect">
            <a:avLst>
              <a:gd name="adj" fmla="val 5000"/>
            </a:avLst>
          </a:prstGeom>
          <a:solidFill>
            <a:srgbClr val="9C4F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503999" y="3547310"/>
            <a:ext cx="468000" cy="30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Malgun Gothic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79999" y="3529310"/>
            <a:ext cx="1691489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rgbClr val="FFFFFF"/>
                </a:solidFill>
                <a:latin typeface="Malgun Gothic"/>
              </a:rPr>
              <a:t>품질 벤치마크</a:t>
            </a:r>
            <a:r>
              <a:rPr lang="en-US" altLang="ko-KR" sz="1600" b="1" dirty="0">
                <a:solidFill>
                  <a:srgbClr val="FFFFFF"/>
                </a:solidFill>
                <a:latin typeface="Malgun Gothic"/>
              </a:rPr>
              <a:t>-2</a:t>
            </a:r>
            <a:endParaRPr sz="1600" b="1" dirty="0">
              <a:solidFill>
                <a:srgbClr val="FFFFFF"/>
              </a:solidFill>
              <a:latin typeface="Malgun Gothic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21270" y="3583310"/>
            <a:ext cx="255711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lang="ko-KR" altLang="en-US" sz="1200" b="0" dirty="0">
                <a:solidFill>
                  <a:srgbClr val="9C4FE0"/>
                </a:solidFill>
                <a:latin typeface="Malgun Gothic"/>
              </a:rPr>
              <a:t>데이터 탐색 워크플로우 결과 비교</a:t>
            </a:r>
            <a:endParaRPr sz="1200" b="0" dirty="0">
              <a:solidFill>
                <a:srgbClr val="9C4FE0"/>
              </a:solidFill>
              <a:latin typeface="Malgun Gothic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8340" y="3941235"/>
            <a:ext cx="6820040" cy="45720"/>
          </a:xfrm>
          <a:prstGeom prst="rect">
            <a:avLst/>
          </a:prstGeom>
          <a:solidFill>
            <a:srgbClr val="2A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503999" y="4393310"/>
            <a:ext cx="468000" cy="306000"/>
          </a:xfrm>
          <a:prstGeom prst="roundRect">
            <a:avLst>
              <a:gd name="adj" fmla="val 5000"/>
            </a:avLst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503999" y="4393310"/>
            <a:ext cx="468000" cy="30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Malgun Gothic"/>
              </a:rPr>
              <a:t>04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79999" y="4375310"/>
            <a:ext cx="4680000" cy="23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rgbClr val="FFFFFF"/>
                </a:solidFill>
                <a:latin typeface="Malgun Gothic"/>
              </a:rPr>
              <a:t>프롬프트 최적화</a:t>
            </a:r>
            <a:endParaRPr sz="1600" b="1" dirty="0">
              <a:solidFill>
                <a:srgbClr val="FFFFFF"/>
              </a:solidFill>
              <a:latin typeface="Malgun Gothic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74242" y="4414635"/>
            <a:ext cx="2004138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lang="en-US" sz="1200" b="0" dirty="0">
                <a:solidFill>
                  <a:srgbClr val="FF9800"/>
                </a:solidFill>
                <a:latin typeface="Malgun Gothic"/>
              </a:rPr>
              <a:t>Prompt Auto </a:t>
            </a:r>
            <a:r>
              <a:rPr lang="en-US" sz="1200" b="0" dirty="0" err="1">
                <a:solidFill>
                  <a:srgbClr val="FF9800"/>
                </a:solidFill>
                <a:latin typeface="Malgun Gothic"/>
              </a:rPr>
              <a:t>Optimizaton</a:t>
            </a:r>
            <a:endParaRPr sz="1200" b="0" dirty="0">
              <a:solidFill>
                <a:srgbClr val="FF9800"/>
              </a:solidFill>
              <a:latin typeface="Malgun Gothic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58340" y="4787235"/>
            <a:ext cx="6820040" cy="45720"/>
          </a:xfrm>
          <a:prstGeom prst="rect">
            <a:avLst/>
          </a:prstGeom>
          <a:solidFill>
            <a:srgbClr val="2A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503999" y="5239310"/>
            <a:ext cx="468000" cy="306000"/>
          </a:xfrm>
          <a:prstGeom prst="roundRect">
            <a:avLst>
              <a:gd name="adj" fmla="val 5000"/>
            </a:avLst>
          </a:prstGeom>
          <a:solidFill>
            <a:srgbClr val="E91E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503999" y="5239310"/>
            <a:ext cx="468000" cy="30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Malgun Gothic"/>
              </a:rPr>
              <a:t>05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9999" y="5221310"/>
            <a:ext cx="1686680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rgbClr val="FFFFFF"/>
                </a:solidFill>
                <a:latin typeface="Malgun Gothic"/>
              </a:rPr>
              <a:t>추가</a:t>
            </a:r>
            <a:r>
              <a:rPr lang="en-US" altLang="ko-KR" sz="1600" b="1" dirty="0">
                <a:solidFill>
                  <a:srgbClr val="FFFFFF"/>
                </a:solidFill>
                <a:latin typeface="Malgun Gothic"/>
              </a:rPr>
              <a:t> : </a:t>
            </a:r>
            <a:r>
              <a:rPr lang="ko-KR" altLang="en-US" sz="1600" b="1" dirty="0">
                <a:solidFill>
                  <a:srgbClr val="FFFFFF"/>
                </a:solidFill>
                <a:latin typeface="Malgun Gothic"/>
              </a:rPr>
              <a:t>가짜 추론</a:t>
            </a:r>
            <a:endParaRPr sz="1600" b="1" dirty="0">
              <a:solidFill>
                <a:srgbClr val="FFFFFF"/>
              </a:solidFill>
              <a:latin typeface="Malgun Gothic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20420" y="5264510"/>
            <a:ext cx="1861535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lang="en-US" sz="1200" b="0" dirty="0">
                <a:solidFill>
                  <a:srgbClr val="E91E8C"/>
                </a:solidFill>
                <a:latin typeface="Malgun Gothic"/>
              </a:rPr>
              <a:t>Fake Thought </a:t>
            </a:r>
            <a:r>
              <a:rPr lang="ko-KR" altLang="en-US" sz="1200" b="0" dirty="0">
                <a:solidFill>
                  <a:srgbClr val="E91E8C"/>
                </a:solidFill>
                <a:latin typeface="Malgun Gothic"/>
              </a:rPr>
              <a:t>결과 비교</a:t>
            </a:r>
            <a:endParaRPr sz="1200" b="0" dirty="0">
              <a:solidFill>
                <a:srgbClr val="E91E8C"/>
              </a:solidFill>
              <a:latin typeface="Malgun Gothic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58340" y="5633235"/>
            <a:ext cx="6820040" cy="45720"/>
          </a:xfrm>
          <a:prstGeom prst="rect">
            <a:avLst/>
          </a:prstGeom>
          <a:solidFill>
            <a:srgbClr val="2A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9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119" cy="76200"/>
          </a:xfrm>
          <a:prstGeom prst="rect">
            <a:avLst/>
          </a:prstGeom>
          <a:solidFill>
            <a:srgbClr val="00BC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360000"/>
            <a:ext cx="10079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dirty="0">
                <a:solidFill>
                  <a:srgbClr val="00BCD4"/>
                </a:solidFill>
                <a:latin typeface="Malgun Gothic"/>
              </a:rP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1199" y="373223"/>
            <a:ext cx="246574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lang="ko-KR" altLang="en-US" sz="2800" b="1" dirty="0">
                <a:solidFill>
                  <a:srgbClr val="FFFFFF"/>
                </a:solidFill>
                <a:latin typeface="Malgun Gothic"/>
              </a:rPr>
              <a:t>속도 벤치마크</a:t>
            </a:r>
            <a:endParaRPr sz="2800" b="1" dirty="0">
              <a:solidFill>
                <a:srgbClr val="FFFFFF"/>
              </a:solidFill>
              <a:latin typeface="Malgun Gothic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885057"/>
            <a:ext cx="11277719" cy="19050"/>
          </a:xfrm>
          <a:prstGeom prst="rect">
            <a:avLst/>
          </a:prstGeom>
          <a:solidFill>
            <a:srgbClr val="00BC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457200" y="1256992"/>
            <a:ext cx="11277719" cy="905345"/>
          </a:xfrm>
          <a:prstGeom prst="roundRect">
            <a:avLst>
              <a:gd name="adj" fmla="val 2500"/>
            </a:avLst>
          </a:prstGeom>
          <a:solidFill>
            <a:srgbClr val="1E2540"/>
          </a:solidFill>
          <a:ln w="19050">
            <a:solidFill>
              <a:srgbClr val="00BC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83199" y="1364993"/>
            <a:ext cx="11025720" cy="19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 dirty="0" err="1">
                <a:solidFill>
                  <a:srgbClr val="00BCD4"/>
                </a:solidFill>
                <a:latin typeface="Malgun Gothic"/>
              </a:rPr>
              <a:t>핵심</a:t>
            </a:r>
            <a:r>
              <a:rPr sz="1400" b="1" dirty="0">
                <a:solidFill>
                  <a:srgbClr val="00BCD4"/>
                </a:solidFill>
                <a:latin typeface="Malgun Gothic"/>
              </a:rPr>
              <a:t> </a:t>
            </a:r>
            <a:r>
              <a:rPr sz="1400" b="1" dirty="0" err="1">
                <a:solidFill>
                  <a:srgbClr val="00BCD4"/>
                </a:solidFill>
                <a:latin typeface="Malgun Gothic"/>
              </a:rPr>
              <a:t>목표</a:t>
            </a:r>
            <a:endParaRPr sz="1400" b="1" dirty="0">
              <a:solidFill>
                <a:srgbClr val="00BCD4"/>
              </a:solidFill>
              <a:latin typeface="Malgun Gothic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3199" y="1693686"/>
            <a:ext cx="11025720" cy="353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en-US" sz="1300" b="0" dirty="0">
                <a:solidFill>
                  <a:srgbClr val="D0D8E8"/>
                </a:solidFill>
                <a:latin typeface="Malgun Gothic"/>
              </a:rPr>
              <a:t>-</a:t>
            </a:r>
            <a:r>
              <a:rPr sz="1300" b="0" dirty="0">
                <a:solidFill>
                  <a:srgbClr val="D0D8E8"/>
                </a:solidFill>
                <a:latin typeface="Malgun Gothic"/>
              </a:rPr>
              <a:t> </a:t>
            </a:r>
            <a:r>
              <a:rPr lang="en-US" sz="1300" b="0" dirty="0">
                <a:solidFill>
                  <a:srgbClr val="D0D8E8"/>
                </a:solidFill>
                <a:latin typeface="Malgun Gothic"/>
              </a:rPr>
              <a:t>LLM</a:t>
            </a:r>
            <a:r>
              <a:rPr lang="ko-KR" altLang="en-US" sz="1300" b="0" dirty="0">
                <a:solidFill>
                  <a:srgbClr val="D0D8E8"/>
                </a:solidFill>
                <a:latin typeface="Malgun Gothic"/>
              </a:rPr>
              <a:t>별 처리 속도 비교</a:t>
            </a:r>
            <a:r>
              <a:rPr lang="en-US" altLang="ko-KR" sz="1300" b="0" dirty="0">
                <a:solidFill>
                  <a:srgbClr val="D0D8E8"/>
                </a:solidFill>
                <a:latin typeface="Malgun Gothic"/>
              </a:rPr>
              <a:t>(TPS : </a:t>
            </a:r>
            <a:r>
              <a:rPr lang="ko-KR" altLang="en-US" sz="1300" b="0" dirty="0">
                <a:solidFill>
                  <a:srgbClr val="D0D8E8"/>
                </a:solidFill>
                <a:latin typeface="Malgun Gothic"/>
              </a:rPr>
              <a:t>초당 토큰 발생 </a:t>
            </a:r>
            <a:r>
              <a:rPr lang="en-US" altLang="ko-KR" sz="1300" b="0" dirty="0">
                <a:solidFill>
                  <a:srgbClr val="D0D8E8"/>
                </a:solidFill>
                <a:latin typeface="Malgun Gothic"/>
              </a:rPr>
              <a:t>/ TTFT : </a:t>
            </a:r>
            <a:r>
              <a:rPr lang="ko-KR" altLang="en-US" sz="1300" b="0" dirty="0">
                <a:solidFill>
                  <a:srgbClr val="D0D8E8"/>
                </a:solidFill>
                <a:latin typeface="Malgun Gothic"/>
              </a:rPr>
              <a:t>첫번째 토큰까지 걸린 시간 </a:t>
            </a:r>
            <a:r>
              <a:rPr lang="en-US" altLang="ko-KR" sz="1300" b="0" dirty="0">
                <a:solidFill>
                  <a:srgbClr val="D0D8E8"/>
                </a:solidFill>
                <a:latin typeface="Malgun Gothic"/>
              </a:rPr>
              <a:t>/ Latency : </a:t>
            </a:r>
            <a:r>
              <a:rPr lang="ko-KR" altLang="en-US" sz="1300" dirty="0">
                <a:solidFill>
                  <a:srgbClr val="D0D8E8"/>
                </a:solidFill>
                <a:latin typeface="Malgun Gothic"/>
              </a:rPr>
              <a:t>요청</a:t>
            </a:r>
            <a:r>
              <a:rPr lang="en-US" altLang="ko-KR" sz="1300" dirty="0">
                <a:solidFill>
                  <a:srgbClr val="D0D8E8"/>
                </a:solidFill>
                <a:latin typeface="Malgun Gothic"/>
              </a:rPr>
              <a:t>~</a:t>
            </a:r>
            <a:r>
              <a:rPr lang="ko-KR" altLang="en-US" sz="1300" dirty="0">
                <a:solidFill>
                  <a:srgbClr val="D0D8E8"/>
                </a:solidFill>
                <a:latin typeface="Malgun Gothic"/>
              </a:rPr>
              <a:t>완료 까지의 시간 </a:t>
            </a:r>
            <a:r>
              <a:rPr lang="en-US" altLang="ko-KR" sz="1300" dirty="0">
                <a:solidFill>
                  <a:srgbClr val="D0D8E8"/>
                </a:solidFill>
                <a:latin typeface="Malgun Gothic"/>
              </a:rPr>
              <a:t>/ P95 : </a:t>
            </a:r>
            <a:r>
              <a:rPr lang="ko-KR" altLang="en-US" sz="1300" dirty="0">
                <a:solidFill>
                  <a:srgbClr val="D0D8E8"/>
                </a:solidFill>
                <a:latin typeface="Malgun Gothic"/>
              </a:rPr>
              <a:t>지연시간 상위 </a:t>
            </a:r>
            <a:r>
              <a:rPr lang="en-US" altLang="ko-KR" sz="1300" dirty="0">
                <a:solidFill>
                  <a:srgbClr val="D0D8E8"/>
                </a:solidFill>
                <a:latin typeface="Malgun Gothic"/>
              </a:rPr>
              <a:t>5%</a:t>
            </a:r>
            <a:endParaRPr sz="1300" b="0" dirty="0">
              <a:solidFill>
                <a:srgbClr val="D0D8E8"/>
              </a:solidFill>
              <a:latin typeface="Malgun Gothic"/>
            </a:endParaRPr>
          </a:p>
        </p:txBody>
      </p:sp>
      <p:pic>
        <p:nvPicPr>
          <p:cNvPr id="22" name="그림 21">
            <a:extLst>
              <a:ext uri="{FF2B5EF4-FFF2-40B4-BE49-F238E27FC236}">
                <a16:creationId xmlns:a16="http://schemas.microsoft.com/office/drawing/2014/main" id="{113EAAE6-899A-26C4-476D-4EF0A21253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5968" y="2293030"/>
            <a:ext cx="8340064" cy="4361853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9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119" cy="76200"/>
          </a:xfrm>
          <a:prstGeom prst="rect">
            <a:avLst/>
          </a:prstGeom>
          <a:solidFill>
            <a:srgbClr val="00C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360000"/>
            <a:ext cx="10079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>
                <a:solidFill>
                  <a:srgbClr val="00C853"/>
                </a:solidFill>
                <a:latin typeface="Malgun Gothic"/>
              </a:rPr>
              <a:t>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1199" y="348627"/>
            <a:ext cx="282320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lang="ko-KR" altLang="en-US" sz="2800" b="1" dirty="0">
                <a:solidFill>
                  <a:srgbClr val="FFFFFF"/>
                </a:solidFill>
                <a:latin typeface="Malgun Gothic"/>
              </a:rPr>
              <a:t>품질 벤치마크</a:t>
            </a:r>
            <a:r>
              <a:rPr lang="en-US" altLang="ko-KR" sz="2800" b="1" dirty="0">
                <a:solidFill>
                  <a:srgbClr val="FFFFFF"/>
                </a:solidFill>
                <a:latin typeface="Malgun Gothic"/>
              </a:rPr>
              <a:t>-1</a:t>
            </a:r>
            <a:endParaRPr sz="2800" b="1" dirty="0">
              <a:solidFill>
                <a:srgbClr val="FFFFFF"/>
              </a:solidFill>
              <a:latin typeface="Malgun Gothic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9414" y="885560"/>
            <a:ext cx="11277719" cy="19050"/>
          </a:xfrm>
          <a:prstGeom prst="rect">
            <a:avLst/>
          </a:prstGeom>
          <a:solidFill>
            <a:srgbClr val="00C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5">
            <a:extLst>
              <a:ext uri="{FF2B5EF4-FFF2-40B4-BE49-F238E27FC236}">
                <a16:creationId xmlns:a16="http://schemas.microsoft.com/office/drawing/2014/main" id="{8C45EB88-8591-D81B-DE2A-BFF80013B078}"/>
              </a:ext>
            </a:extLst>
          </p:cNvPr>
          <p:cNvSpPr/>
          <p:nvPr/>
        </p:nvSpPr>
        <p:spPr>
          <a:xfrm>
            <a:off x="457200" y="1256992"/>
            <a:ext cx="11277719" cy="905345"/>
          </a:xfrm>
          <a:prstGeom prst="roundRect">
            <a:avLst>
              <a:gd name="adj" fmla="val 2500"/>
            </a:avLst>
          </a:prstGeom>
          <a:solidFill>
            <a:srgbClr val="1E2540"/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00B05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2546CA-DB60-B5D0-059B-5FF02997D2A8}"/>
              </a:ext>
            </a:extLst>
          </p:cNvPr>
          <p:cNvSpPr txBox="1"/>
          <p:nvPr/>
        </p:nvSpPr>
        <p:spPr>
          <a:xfrm>
            <a:off x="583199" y="1364993"/>
            <a:ext cx="965329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 dirty="0" err="1">
                <a:solidFill>
                  <a:srgbClr val="00B050"/>
                </a:solidFill>
                <a:latin typeface="Malgun Gothic"/>
              </a:rPr>
              <a:t>핵심</a:t>
            </a:r>
            <a:r>
              <a:rPr sz="1400" b="1" dirty="0">
                <a:solidFill>
                  <a:srgbClr val="00B050"/>
                </a:solidFill>
                <a:latin typeface="Malgun Gothic"/>
              </a:rPr>
              <a:t> </a:t>
            </a:r>
            <a:r>
              <a:rPr sz="1400" b="1" dirty="0" err="1">
                <a:solidFill>
                  <a:srgbClr val="00B050"/>
                </a:solidFill>
                <a:latin typeface="Malgun Gothic"/>
              </a:rPr>
              <a:t>목표</a:t>
            </a:r>
            <a:endParaRPr sz="1400" b="1" dirty="0">
              <a:solidFill>
                <a:srgbClr val="00B050"/>
              </a:solidFill>
              <a:latin typeface="Malgun Gothic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A1F6125-DA60-D5BF-B225-73B52BC4B779}"/>
              </a:ext>
            </a:extLst>
          </p:cNvPr>
          <p:cNvSpPr txBox="1"/>
          <p:nvPr/>
        </p:nvSpPr>
        <p:spPr>
          <a:xfrm>
            <a:off x="583199" y="1693686"/>
            <a:ext cx="11025720" cy="353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en-US" sz="1300" b="0" dirty="0">
                <a:solidFill>
                  <a:srgbClr val="D0D8E8"/>
                </a:solidFill>
                <a:latin typeface="Malgun Gothic"/>
              </a:rPr>
              <a:t>-</a:t>
            </a:r>
            <a:r>
              <a:rPr sz="1300" b="0" dirty="0">
                <a:solidFill>
                  <a:srgbClr val="D0D8E8"/>
                </a:solidFill>
                <a:latin typeface="Malgun Gothic"/>
              </a:rPr>
              <a:t> </a:t>
            </a:r>
            <a:r>
              <a:rPr lang="en-US" sz="1300" b="0" dirty="0">
                <a:solidFill>
                  <a:srgbClr val="D0D8E8"/>
                </a:solidFill>
                <a:latin typeface="Malgun Gothic"/>
              </a:rPr>
              <a:t>LLM</a:t>
            </a:r>
            <a:r>
              <a:rPr lang="ko-KR" altLang="en-US" sz="1300" b="0" dirty="0">
                <a:solidFill>
                  <a:srgbClr val="D0D8E8"/>
                </a:solidFill>
                <a:latin typeface="Malgun Gothic"/>
              </a:rPr>
              <a:t>별 태스크 비교 및 결과 평가</a:t>
            </a:r>
            <a:r>
              <a:rPr lang="en-US" altLang="ko-KR" sz="1300" b="0" dirty="0">
                <a:solidFill>
                  <a:srgbClr val="D0D8E8"/>
                </a:solidFill>
                <a:latin typeface="Malgun Gothic"/>
              </a:rPr>
              <a:t>(</a:t>
            </a:r>
            <a:r>
              <a:rPr lang="ko-KR" altLang="en-US" sz="1300" dirty="0">
                <a:solidFill>
                  <a:srgbClr val="D0D8E8"/>
                </a:solidFill>
                <a:latin typeface="Malgun Gothic"/>
              </a:rPr>
              <a:t>기준 </a:t>
            </a:r>
            <a:r>
              <a:rPr lang="en-US" altLang="ko-KR" sz="1300" dirty="0">
                <a:solidFill>
                  <a:srgbClr val="D0D8E8"/>
                </a:solidFill>
                <a:latin typeface="Malgun Gothic"/>
              </a:rPr>
              <a:t>: gemini-3.1-flahs-lite / Task</a:t>
            </a:r>
            <a:r>
              <a:rPr lang="ko-KR" altLang="en-US" sz="1300" dirty="0">
                <a:solidFill>
                  <a:srgbClr val="D0D8E8"/>
                </a:solidFill>
                <a:latin typeface="Malgun Gothic"/>
              </a:rPr>
              <a:t> </a:t>
            </a:r>
            <a:r>
              <a:rPr lang="en-US" altLang="ko-KR" sz="1300" dirty="0">
                <a:solidFill>
                  <a:srgbClr val="D0D8E8"/>
                </a:solidFill>
                <a:latin typeface="Malgun Gothic"/>
              </a:rPr>
              <a:t>14</a:t>
            </a:r>
            <a:r>
              <a:rPr lang="ko-KR" altLang="en-US" sz="1300" dirty="0">
                <a:solidFill>
                  <a:srgbClr val="D0D8E8"/>
                </a:solidFill>
                <a:latin typeface="Malgun Gothic"/>
              </a:rPr>
              <a:t> </a:t>
            </a:r>
            <a:r>
              <a:rPr lang="en-US" altLang="ko-KR" sz="1300" dirty="0">
                <a:solidFill>
                  <a:srgbClr val="D0D8E8"/>
                </a:solidFill>
                <a:latin typeface="Malgun Gothic"/>
              </a:rPr>
              <a:t>:</a:t>
            </a:r>
            <a:r>
              <a:rPr lang="ko-KR" altLang="en-US" sz="1300" dirty="0">
                <a:solidFill>
                  <a:srgbClr val="D0D8E8"/>
                </a:solidFill>
                <a:latin typeface="Malgun Gothic"/>
              </a:rPr>
              <a:t> </a:t>
            </a:r>
            <a:r>
              <a:rPr lang="en-US" altLang="ko-KR" sz="1300" dirty="0">
                <a:solidFill>
                  <a:srgbClr val="D0D8E8"/>
                </a:solidFill>
                <a:latin typeface="Malgun Gothic"/>
              </a:rPr>
              <a:t>Text</a:t>
            </a:r>
            <a:r>
              <a:rPr lang="ko-KR" altLang="en-US" sz="1300" dirty="0">
                <a:solidFill>
                  <a:srgbClr val="D0D8E8"/>
                </a:solidFill>
                <a:latin typeface="Malgun Gothic"/>
              </a:rPr>
              <a:t> </a:t>
            </a:r>
            <a:r>
              <a:rPr lang="en-US" altLang="ko-KR" sz="1300" dirty="0">
                <a:solidFill>
                  <a:srgbClr val="D0D8E8"/>
                </a:solidFill>
                <a:latin typeface="Malgun Gothic"/>
              </a:rPr>
              <a:t>to </a:t>
            </a:r>
            <a:r>
              <a:rPr lang="en-US" altLang="ko-KR" sz="1300" dirty="0" err="1">
                <a:solidFill>
                  <a:srgbClr val="D0D8E8"/>
                </a:solidFill>
                <a:latin typeface="Malgun Gothic"/>
              </a:rPr>
              <a:t>sql</a:t>
            </a:r>
            <a:r>
              <a:rPr lang="en-US" altLang="ko-KR" sz="1300" dirty="0">
                <a:solidFill>
                  <a:srgbClr val="D0D8E8"/>
                </a:solidFill>
                <a:latin typeface="Malgun Gothic"/>
              </a:rPr>
              <a:t> )</a:t>
            </a:r>
            <a:endParaRPr sz="1300" b="0" dirty="0">
              <a:solidFill>
                <a:srgbClr val="D0D8E8"/>
              </a:solidFill>
              <a:latin typeface="Malgun Gothic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557278CC-2B79-3F38-FA3C-127514B6C2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228" y="2271149"/>
            <a:ext cx="10896089" cy="4367440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92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41CC3C-C105-84F2-A3AF-C71AADD1A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E3D1C7-A6DD-9F84-CCB6-B4248BC21FD2}"/>
              </a:ext>
            </a:extLst>
          </p:cNvPr>
          <p:cNvSpPr/>
          <p:nvPr/>
        </p:nvSpPr>
        <p:spPr>
          <a:xfrm>
            <a:off x="0" y="0"/>
            <a:ext cx="12192119" cy="76200"/>
          </a:xfrm>
          <a:prstGeom prst="rect">
            <a:avLst/>
          </a:prstGeom>
          <a:solidFill>
            <a:srgbClr val="00C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732B44-22E8-69B6-162D-F2EA8E8AFE7C}"/>
              </a:ext>
            </a:extLst>
          </p:cNvPr>
          <p:cNvSpPr txBox="1"/>
          <p:nvPr/>
        </p:nvSpPr>
        <p:spPr>
          <a:xfrm>
            <a:off x="457200" y="360000"/>
            <a:ext cx="10079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>
                <a:solidFill>
                  <a:srgbClr val="00C853"/>
                </a:solidFill>
                <a:latin typeface="Malgun Gothic"/>
              </a:rPr>
              <a:t>02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BC44B9-19B0-2396-2EA9-06A3474C38A3}"/>
              </a:ext>
            </a:extLst>
          </p:cNvPr>
          <p:cNvSpPr txBox="1"/>
          <p:nvPr/>
        </p:nvSpPr>
        <p:spPr>
          <a:xfrm>
            <a:off x="961199" y="348627"/>
            <a:ext cx="753603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ko-KR" altLang="en-US" sz="2800" b="1" dirty="0">
                <a:solidFill>
                  <a:srgbClr val="FFFFFF"/>
                </a:solidFill>
                <a:latin typeface="Malgun Gothic"/>
              </a:rPr>
              <a:t>품질 벤치마크</a:t>
            </a:r>
            <a:r>
              <a:rPr lang="en-US" altLang="ko-KR" sz="2800" b="1" dirty="0">
                <a:solidFill>
                  <a:srgbClr val="FFFFFF"/>
                </a:solidFill>
                <a:latin typeface="Malgun Gothic"/>
              </a:rPr>
              <a:t>-1 (</a:t>
            </a:r>
            <a:r>
              <a:rPr lang="ko-KR" altLang="en-US" sz="2800" b="1" dirty="0">
                <a:solidFill>
                  <a:srgbClr val="FFFFFF"/>
                </a:solidFill>
                <a:latin typeface="Malgun Gothic"/>
              </a:rPr>
              <a:t>동일 프롬프트 동일 태스크</a:t>
            </a:r>
            <a:r>
              <a:rPr lang="en-US" altLang="ko-KR" sz="2800" b="1" dirty="0">
                <a:solidFill>
                  <a:srgbClr val="FFFFFF"/>
                </a:solidFill>
                <a:latin typeface="Malgun Gothic"/>
              </a:rPr>
              <a:t>)</a:t>
            </a:r>
            <a:endParaRPr sz="2800" b="1" dirty="0">
              <a:solidFill>
                <a:srgbClr val="FFFFFF"/>
              </a:solidFill>
              <a:latin typeface="Malgun Gothic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5C60CA-2B61-B0B8-880F-438F29143F31}"/>
              </a:ext>
            </a:extLst>
          </p:cNvPr>
          <p:cNvSpPr/>
          <p:nvPr/>
        </p:nvSpPr>
        <p:spPr>
          <a:xfrm>
            <a:off x="469414" y="885560"/>
            <a:ext cx="11277719" cy="19050"/>
          </a:xfrm>
          <a:prstGeom prst="rect">
            <a:avLst/>
          </a:prstGeom>
          <a:solidFill>
            <a:srgbClr val="00C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6C5DB376-510C-6820-4683-EAFB4519F8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3995" y="987784"/>
            <a:ext cx="8824009" cy="5772026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994753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9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119" cy="76200"/>
          </a:xfrm>
          <a:prstGeom prst="rect">
            <a:avLst/>
          </a:prstGeom>
          <a:solidFill>
            <a:srgbClr val="9C4F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360000"/>
            <a:ext cx="10079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>
                <a:solidFill>
                  <a:srgbClr val="9C4FE0"/>
                </a:solidFill>
                <a:latin typeface="Malgun Gothic"/>
              </a:rPr>
              <a:t>03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1199" y="370770"/>
            <a:ext cx="282320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lang="ko-KR" altLang="en-US" sz="2800" b="1" dirty="0">
                <a:solidFill>
                  <a:srgbClr val="FFFFFF"/>
                </a:solidFill>
                <a:latin typeface="Malgun Gothic"/>
              </a:rPr>
              <a:t>품질 벤치마크</a:t>
            </a:r>
            <a:r>
              <a:rPr lang="en-US" altLang="ko-KR" sz="2800" b="1" dirty="0">
                <a:solidFill>
                  <a:srgbClr val="FFFFFF"/>
                </a:solidFill>
                <a:latin typeface="Malgun Gothic"/>
              </a:rPr>
              <a:t>-2</a:t>
            </a:r>
            <a:endParaRPr sz="2800" b="1" dirty="0">
              <a:solidFill>
                <a:srgbClr val="FFFFFF"/>
              </a:solidFill>
              <a:latin typeface="Malgun Gothic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5611" y="884465"/>
            <a:ext cx="11277719" cy="19050"/>
          </a:xfrm>
          <a:prstGeom prst="rect">
            <a:avLst/>
          </a:prstGeom>
          <a:solidFill>
            <a:srgbClr val="9C4F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6693D6-1A19-CB33-DA35-B170CA0E1C44}"/>
              </a:ext>
            </a:extLst>
          </p:cNvPr>
          <p:cNvSpPr txBox="1"/>
          <p:nvPr/>
        </p:nvSpPr>
        <p:spPr>
          <a:xfrm>
            <a:off x="457200" y="947242"/>
            <a:ext cx="61399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b="0" dirty="0">
                <a:solidFill>
                  <a:srgbClr val="D0D8E8"/>
                </a:solidFill>
                <a:latin typeface="Malgun Gothic"/>
              </a:rPr>
              <a:t>(</a:t>
            </a:r>
            <a:r>
              <a:rPr lang="ko-KR" altLang="en-US" sz="1400" dirty="0">
                <a:solidFill>
                  <a:srgbClr val="D0D8E8"/>
                </a:solidFill>
                <a:latin typeface="Malgun Gothic"/>
              </a:rPr>
              <a:t>기준 </a:t>
            </a:r>
            <a:r>
              <a:rPr lang="en-US" altLang="ko-KR" sz="1400" dirty="0">
                <a:solidFill>
                  <a:srgbClr val="D0D8E8"/>
                </a:solidFill>
                <a:latin typeface="Malgun Gothic"/>
              </a:rPr>
              <a:t>: gemini-3.1-flahs-lite / Task</a:t>
            </a:r>
            <a:r>
              <a:rPr lang="ko-KR" altLang="en-US" sz="1400" dirty="0">
                <a:solidFill>
                  <a:srgbClr val="D0D8E8"/>
                </a:solidFill>
                <a:latin typeface="Malgun Gothic"/>
              </a:rPr>
              <a:t> </a:t>
            </a:r>
            <a:r>
              <a:rPr lang="en-US" altLang="ko-KR" sz="1400" dirty="0">
                <a:solidFill>
                  <a:srgbClr val="D0D8E8"/>
                </a:solidFill>
                <a:latin typeface="Malgun Gothic"/>
              </a:rPr>
              <a:t>14</a:t>
            </a:r>
            <a:r>
              <a:rPr lang="ko-KR" altLang="en-US" sz="1400" dirty="0">
                <a:solidFill>
                  <a:srgbClr val="D0D8E8"/>
                </a:solidFill>
                <a:latin typeface="Malgun Gothic"/>
              </a:rPr>
              <a:t> </a:t>
            </a:r>
            <a:r>
              <a:rPr lang="en-US" altLang="ko-KR" sz="1400" dirty="0">
                <a:solidFill>
                  <a:srgbClr val="D0D8E8"/>
                </a:solidFill>
                <a:latin typeface="Malgun Gothic"/>
              </a:rPr>
              <a:t>:</a:t>
            </a:r>
            <a:r>
              <a:rPr lang="ko-KR" altLang="en-US" sz="1400" dirty="0">
                <a:solidFill>
                  <a:srgbClr val="D0D8E8"/>
                </a:solidFill>
                <a:latin typeface="Malgun Gothic"/>
              </a:rPr>
              <a:t> </a:t>
            </a:r>
            <a:r>
              <a:rPr lang="en-US" altLang="ko-KR" sz="1400" dirty="0">
                <a:solidFill>
                  <a:srgbClr val="D0D8E8"/>
                </a:solidFill>
                <a:latin typeface="Malgun Gothic"/>
              </a:rPr>
              <a:t>Text</a:t>
            </a:r>
            <a:r>
              <a:rPr lang="ko-KR" altLang="en-US" sz="1400" dirty="0">
                <a:solidFill>
                  <a:srgbClr val="D0D8E8"/>
                </a:solidFill>
                <a:latin typeface="Malgun Gothic"/>
              </a:rPr>
              <a:t> </a:t>
            </a:r>
            <a:r>
              <a:rPr lang="en-US" altLang="ko-KR" sz="1400" dirty="0">
                <a:solidFill>
                  <a:srgbClr val="D0D8E8"/>
                </a:solidFill>
                <a:latin typeface="Malgun Gothic"/>
              </a:rPr>
              <a:t>to </a:t>
            </a:r>
            <a:r>
              <a:rPr lang="en-US" altLang="ko-KR" sz="1400" dirty="0" err="1">
                <a:solidFill>
                  <a:srgbClr val="D0D8E8"/>
                </a:solidFill>
                <a:latin typeface="Malgun Gothic"/>
              </a:rPr>
              <a:t>sql</a:t>
            </a:r>
            <a:r>
              <a:rPr lang="en-US" altLang="ko-KR" sz="1400" dirty="0">
                <a:solidFill>
                  <a:srgbClr val="D0D8E8"/>
                </a:solidFill>
                <a:latin typeface="Malgun Gothic"/>
              </a:rPr>
              <a:t> )</a:t>
            </a:r>
            <a:endParaRPr lang="ko-KR" altLang="en-US" sz="1400" dirty="0"/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D111A1A3-63D7-B97E-A023-184D21411936}"/>
              </a:ext>
            </a:extLst>
          </p:cNvPr>
          <p:cNvGrpSpPr/>
          <p:nvPr/>
        </p:nvGrpSpPr>
        <p:grpSpPr>
          <a:xfrm>
            <a:off x="1191845" y="1363650"/>
            <a:ext cx="9808310" cy="5332035"/>
            <a:chOff x="1465199" y="1255019"/>
            <a:chExt cx="10116701" cy="5499684"/>
          </a:xfrm>
        </p:grpSpPr>
        <p:pic>
          <p:nvPicPr>
            <p:cNvPr id="11" name="그림 10">
              <a:extLst>
                <a:ext uri="{FF2B5EF4-FFF2-40B4-BE49-F238E27FC236}">
                  <a16:creationId xmlns:a16="http://schemas.microsoft.com/office/drawing/2014/main" id="{F8CEBC43-FEEE-3B6E-2EF0-582CD1DF596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65199" y="1255019"/>
              <a:ext cx="10116701" cy="5499684"/>
            </a:xfrm>
            <a:prstGeom prst="rect">
              <a:avLst/>
            </a:prstGeom>
            <a:ln w="28575">
              <a:solidFill>
                <a:schemeClr val="bg1"/>
              </a:solidFill>
            </a:ln>
          </p:spPr>
        </p:pic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FED1649F-436E-9359-8E92-6213567494C1}"/>
                </a:ext>
              </a:extLst>
            </p:cNvPr>
            <p:cNvSpPr/>
            <p:nvPr/>
          </p:nvSpPr>
          <p:spPr>
            <a:xfrm>
              <a:off x="1687651" y="3553272"/>
              <a:ext cx="392762" cy="23320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22BBB48E-FDBC-EB89-2185-CA5052BAC2FF}"/>
                </a:ext>
              </a:extLst>
            </p:cNvPr>
            <p:cNvSpPr/>
            <p:nvPr/>
          </p:nvSpPr>
          <p:spPr>
            <a:xfrm>
              <a:off x="6731171" y="3710786"/>
              <a:ext cx="392762" cy="23320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5" name="직선 연결선 14">
              <a:extLst>
                <a:ext uri="{FF2B5EF4-FFF2-40B4-BE49-F238E27FC236}">
                  <a16:creationId xmlns:a16="http://schemas.microsoft.com/office/drawing/2014/main" id="{9E600DB3-4BDB-2449-3CC4-1A02F6E41F9B}"/>
                </a:ext>
              </a:extLst>
            </p:cNvPr>
            <p:cNvCxnSpPr>
              <a:stCxn id="12" idx="3"/>
            </p:cNvCxnSpPr>
            <p:nvPr/>
          </p:nvCxnSpPr>
          <p:spPr>
            <a:xfrm flipV="1">
              <a:off x="2080413" y="3215742"/>
              <a:ext cx="7192462" cy="454132"/>
            </a:xfrm>
            <a:prstGeom prst="line">
              <a:avLst/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>
              <a:extLst>
                <a:ext uri="{FF2B5EF4-FFF2-40B4-BE49-F238E27FC236}">
                  <a16:creationId xmlns:a16="http://schemas.microsoft.com/office/drawing/2014/main" id="{95C9007E-2E5D-8D86-3780-47F79D69A851}"/>
                </a:ext>
              </a:extLst>
            </p:cNvPr>
            <p:cNvCxnSpPr/>
            <p:nvPr/>
          </p:nvCxnSpPr>
          <p:spPr>
            <a:xfrm>
              <a:off x="7123933" y="3827387"/>
              <a:ext cx="2148942" cy="0"/>
            </a:xfrm>
            <a:prstGeom prst="line">
              <a:avLst/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9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119" cy="7620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360000"/>
            <a:ext cx="10079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>
                <a:solidFill>
                  <a:srgbClr val="FF9800"/>
                </a:solidFill>
                <a:latin typeface="Malgun Gothic"/>
              </a:rPr>
              <a:t>04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1199" y="353800"/>
            <a:ext cx="2824812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dirty="0" err="1">
                <a:solidFill>
                  <a:srgbClr val="FFFFFF"/>
                </a:solidFill>
                <a:latin typeface="Malgun Gothic"/>
              </a:rPr>
              <a:t>프롬프트</a:t>
            </a:r>
            <a:r>
              <a:rPr sz="2800" b="1" dirty="0">
                <a:solidFill>
                  <a:srgbClr val="FFFFFF"/>
                </a:solidFill>
                <a:latin typeface="Malgun Gothic"/>
              </a:rPr>
              <a:t> </a:t>
            </a:r>
            <a:r>
              <a:rPr sz="2800" b="1" dirty="0" err="1">
                <a:solidFill>
                  <a:srgbClr val="FFFFFF"/>
                </a:solidFill>
                <a:latin typeface="Malgun Gothic"/>
              </a:rPr>
              <a:t>최적</a:t>
            </a:r>
            <a:r>
              <a:rPr lang="ko-KR" altLang="en-US" sz="2800" b="1" dirty="0">
                <a:solidFill>
                  <a:srgbClr val="FFFFFF"/>
                </a:solidFill>
                <a:latin typeface="Malgun Gothic"/>
              </a:rPr>
              <a:t>화</a:t>
            </a:r>
            <a:endParaRPr sz="2800" b="1" dirty="0">
              <a:solidFill>
                <a:srgbClr val="FFFFFF"/>
              </a:solidFill>
              <a:latin typeface="Malgun Gothic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1748" y="885381"/>
            <a:ext cx="11277719" cy="1905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336A1B80-3DF2-1941-6C6B-B319BEB6F0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325558"/>
            <a:ext cx="11277719" cy="2418276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Rounded Rectangle 5">
            <a:extLst>
              <a:ext uri="{FF2B5EF4-FFF2-40B4-BE49-F238E27FC236}">
                <a16:creationId xmlns:a16="http://schemas.microsoft.com/office/drawing/2014/main" id="{563C48AD-4528-3BBF-6FD9-7C40434DCE72}"/>
              </a:ext>
            </a:extLst>
          </p:cNvPr>
          <p:cNvSpPr/>
          <p:nvPr/>
        </p:nvSpPr>
        <p:spPr>
          <a:xfrm>
            <a:off x="457200" y="1256992"/>
            <a:ext cx="11277719" cy="905345"/>
          </a:xfrm>
          <a:prstGeom prst="roundRect">
            <a:avLst>
              <a:gd name="adj" fmla="val 2500"/>
            </a:avLst>
          </a:prstGeom>
          <a:solidFill>
            <a:srgbClr val="1E2540"/>
          </a:solidFill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89E9665-A241-81DD-C173-C501C460470F}"/>
              </a:ext>
            </a:extLst>
          </p:cNvPr>
          <p:cNvSpPr txBox="1"/>
          <p:nvPr/>
        </p:nvSpPr>
        <p:spPr>
          <a:xfrm>
            <a:off x="583199" y="1364993"/>
            <a:ext cx="965329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 dirty="0" err="1">
                <a:solidFill>
                  <a:srgbClr val="FFC000"/>
                </a:solidFill>
                <a:latin typeface="Malgun Gothic"/>
              </a:rPr>
              <a:t>핵심</a:t>
            </a:r>
            <a:r>
              <a:rPr sz="1400" b="1" dirty="0">
                <a:solidFill>
                  <a:srgbClr val="FFC000"/>
                </a:solidFill>
                <a:latin typeface="Malgun Gothic"/>
              </a:rPr>
              <a:t> </a:t>
            </a:r>
            <a:r>
              <a:rPr sz="1400" b="1" dirty="0" err="1">
                <a:solidFill>
                  <a:srgbClr val="FFC000"/>
                </a:solidFill>
                <a:latin typeface="Malgun Gothic"/>
              </a:rPr>
              <a:t>목표</a:t>
            </a:r>
            <a:endParaRPr sz="1400" b="1" dirty="0">
              <a:solidFill>
                <a:srgbClr val="FFC000"/>
              </a:solidFill>
              <a:latin typeface="Malgun Gothic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E204FB8-8BAE-2718-7CD5-122D5BCD8EF3}"/>
              </a:ext>
            </a:extLst>
          </p:cNvPr>
          <p:cNvSpPr txBox="1"/>
          <p:nvPr/>
        </p:nvSpPr>
        <p:spPr>
          <a:xfrm>
            <a:off x="583199" y="1693686"/>
            <a:ext cx="11025720" cy="353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en-US" sz="1300" b="0" dirty="0">
                <a:solidFill>
                  <a:srgbClr val="D0D8E8"/>
                </a:solidFill>
                <a:latin typeface="Malgun Gothic"/>
              </a:rPr>
              <a:t>- </a:t>
            </a:r>
            <a:r>
              <a:rPr lang="ko-KR" altLang="en-US" sz="1300" b="0" dirty="0">
                <a:solidFill>
                  <a:srgbClr val="D0D8E8"/>
                </a:solidFill>
                <a:latin typeface="Malgun Gothic"/>
              </a:rPr>
              <a:t>단일 </a:t>
            </a:r>
            <a:r>
              <a:rPr lang="en-US" altLang="ko-KR" sz="1300" dirty="0">
                <a:solidFill>
                  <a:srgbClr val="D0D8E8"/>
                </a:solidFill>
                <a:latin typeface="Malgun Gothic"/>
              </a:rPr>
              <a:t>LLM</a:t>
            </a:r>
            <a:r>
              <a:rPr lang="ko-KR" altLang="en-US" sz="1300" dirty="0">
                <a:solidFill>
                  <a:srgbClr val="D0D8E8"/>
                </a:solidFill>
                <a:latin typeface="Malgun Gothic"/>
              </a:rPr>
              <a:t> 또는 여러 개의 </a:t>
            </a:r>
            <a:r>
              <a:rPr lang="en-US" altLang="ko-KR" sz="1300" dirty="0">
                <a:solidFill>
                  <a:srgbClr val="D0D8E8"/>
                </a:solidFill>
                <a:latin typeface="Malgun Gothic"/>
              </a:rPr>
              <a:t>LLM</a:t>
            </a:r>
            <a:r>
              <a:rPr lang="ko-KR" altLang="en-US" sz="1300" dirty="0">
                <a:solidFill>
                  <a:srgbClr val="D0D8E8"/>
                </a:solidFill>
                <a:latin typeface="Malgun Gothic"/>
              </a:rPr>
              <a:t>에 대해서 원하는 결과가 나오도록 각 모델에 최적화된 프롬프트를 자동으로 생성해주는 기능</a:t>
            </a:r>
            <a:endParaRPr sz="1300" b="0" dirty="0">
              <a:solidFill>
                <a:srgbClr val="D0D8E8"/>
              </a:solidFill>
              <a:latin typeface="Malgun Gothic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CE47E8BA-8694-3ADE-287F-46506FF8C6C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6455"/>
          <a:stretch>
            <a:fillRect/>
          </a:stretch>
        </p:blipFill>
        <p:spPr>
          <a:xfrm>
            <a:off x="457200" y="4907055"/>
            <a:ext cx="9808310" cy="1788636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9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119" cy="76200"/>
          </a:xfrm>
          <a:prstGeom prst="rect">
            <a:avLst/>
          </a:prstGeom>
          <a:solidFill>
            <a:srgbClr val="E91E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360000"/>
            <a:ext cx="10079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>
                <a:solidFill>
                  <a:srgbClr val="E91E8C"/>
                </a:solidFill>
                <a:latin typeface="Malgun Gothic"/>
              </a:rPr>
              <a:t>05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1199" y="360000"/>
            <a:ext cx="30155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b="1" dirty="0">
                <a:solidFill>
                  <a:srgbClr val="FFFFFF"/>
                </a:solidFill>
                <a:latin typeface="Malgun Gothic"/>
              </a:rPr>
              <a:t>참고 </a:t>
            </a:r>
            <a:r>
              <a:rPr lang="en-US" altLang="ko-KR" sz="2800" b="1">
                <a:solidFill>
                  <a:srgbClr val="FFFFFF"/>
                </a:solidFill>
                <a:latin typeface="Malgun Gothic"/>
              </a:rPr>
              <a:t>: </a:t>
            </a:r>
            <a:r>
              <a:rPr lang="ko-KR" altLang="en-US" sz="2800" b="1">
                <a:solidFill>
                  <a:srgbClr val="FFFFFF"/>
                </a:solidFill>
                <a:latin typeface="Malgun Gothic"/>
              </a:rPr>
              <a:t>가짜 </a:t>
            </a:r>
            <a:r>
              <a:rPr lang="ko-KR" altLang="en-US" sz="2800" b="1" dirty="0">
                <a:solidFill>
                  <a:srgbClr val="FFFFFF"/>
                </a:solidFill>
                <a:latin typeface="Malgun Gothic"/>
              </a:rPr>
              <a:t>추론</a:t>
            </a:r>
            <a:endParaRPr sz="2800" b="1" dirty="0">
              <a:solidFill>
                <a:srgbClr val="FFFFFF"/>
              </a:solidFill>
              <a:latin typeface="Malgun Gothic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7885" y="884465"/>
            <a:ext cx="11277719" cy="19050"/>
          </a:xfrm>
          <a:prstGeom prst="rect">
            <a:avLst/>
          </a:prstGeom>
          <a:solidFill>
            <a:srgbClr val="E91E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5">
            <a:extLst>
              <a:ext uri="{FF2B5EF4-FFF2-40B4-BE49-F238E27FC236}">
                <a16:creationId xmlns:a16="http://schemas.microsoft.com/office/drawing/2014/main" id="{291D1530-B9BC-8526-9215-B5F53E7DE465}"/>
              </a:ext>
            </a:extLst>
          </p:cNvPr>
          <p:cNvSpPr/>
          <p:nvPr/>
        </p:nvSpPr>
        <p:spPr>
          <a:xfrm>
            <a:off x="457200" y="1103567"/>
            <a:ext cx="11277719" cy="905345"/>
          </a:xfrm>
          <a:prstGeom prst="roundRect">
            <a:avLst>
              <a:gd name="adj" fmla="val 2500"/>
            </a:avLst>
          </a:prstGeom>
          <a:solidFill>
            <a:srgbClr val="1E2540"/>
          </a:solidFill>
          <a:ln w="19050">
            <a:solidFill>
              <a:srgbClr val="E91E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2143C94-347C-28BA-28F2-6EEC9C37C5EC}"/>
              </a:ext>
            </a:extLst>
          </p:cNvPr>
          <p:cNvSpPr txBox="1"/>
          <p:nvPr/>
        </p:nvSpPr>
        <p:spPr>
          <a:xfrm>
            <a:off x="583199" y="1211568"/>
            <a:ext cx="965329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 dirty="0" err="1">
                <a:solidFill>
                  <a:srgbClr val="E91E8C"/>
                </a:solidFill>
                <a:latin typeface="Malgun Gothic"/>
              </a:rPr>
              <a:t>핵심</a:t>
            </a:r>
            <a:r>
              <a:rPr sz="1400" b="1" dirty="0">
                <a:solidFill>
                  <a:srgbClr val="E91E8C"/>
                </a:solidFill>
                <a:latin typeface="Malgun Gothic"/>
              </a:rPr>
              <a:t> </a:t>
            </a:r>
            <a:r>
              <a:rPr sz="1400" b="1" dirty="0" err="1">
                <a:solidFill>
                  <a:srgbClr val="E91E8C"/>
                </a:solidFill>
                <a:latin typeface="Malgun Gothic"/>
              </a:rPr>
              <a:t>목표</a:t>
            </a:r>
            <a:endParaRPr sz="1400" b="1" dirty="0">
              <a:solidFill>
                <a:srgbClr val="E91E8C"/>
              </a:solidFill>
              <a:latin typeface="Malgun Gothic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46AEEFD-5610-BB92-B8DD-5BAA62D4E67F}"/>
              </a:ext>
            </a:extLst>
          </p:cNvPr>
          <p:cNvSpPr txBox="1"/>
          <p:nvPr/>
        </p:nvSpPr>
        <p:spPr>
          <a:xfrm>
            <a:off x="583199" y="1540261"/>
            <a:ext cx="11025720" cy="353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en-US" sz="1300" b="0" dirty="0">
                <a:solidFill>
                  <a:srgbClr val="D0D8E8"/>
                </a:solidFill>
                <a:latin typeface="Malgun Gothic"/>
              </a:rPr>
              <a:t>- </a:t>
            </a:r>
            <a:r>
              <a:rPr lang="ko-KR" altLang="en-US" sz="1300" b="0" dirty="0">
                <a:solidFill>
                  <a:srgbClr val="D0D8E8"/>
                </a:solidFill>
                <a:latin typeface="Malgun Gothic"/>
              </a:rPr>
              <a:t>추론을 사용하지 않고도 추론급의 결과를 도출하고</a:t>
            </a:r>
            <a:r>
              <a:rPr lang="en-US" altLang="ko-KR" sz="1300" b="0" dirty="0">
                <a:solidFill>
                  <a:srgbClr val="D0D8E8"/>
                </a:solidFill>
                <a:latin typeface="Malgun Gothic"/>
              </a:rPr>
              <a:t>, </a:t>
            </a:r>
            <a:r>
              <a:rPr lang="ko-KR" altLang="en-US" sz="1300" b="0" dirty="0">
                <a:solidFill>
                  <a:srgbClr val="D0D8E8"/>
                </a:solidFill>
                <a:latin typeface="Malgun Gothic"/>
              </a:rPr>
              <a:t>기존 추론 방식의 단점</a:t>
            </a:r>
            <a:r>
              <a:rPr lang="en-US" altLang="ko-KR" sz="1300" b="0" dirty="0">
                <a:solidFill>
                  <a:srgbClr val="D0D8E8"/>
                </a:solidFill>
                <a:latin typeface="Malgun Gothic"/>
              </a:rPr>
              <a:t>(</a:t>
            </a:r>
            <a:r>
              <a:rPr lang="ko-KR" altLang="en-US" sz="1300" b="0" dirty="0">
                <a:solidFill>
                  <a:srgbClr val="D0D8E8"/>
                </a:solidFill>
                <a:latin typeface="Malgun Gothic"/>
              </a:rPr>
              <a:t>토큰 낭비 </a:t>
            </a:r>
            <a:r>
              <a:rPr lang="en-US" altLang="ko-KR" sz="1300" b="0" dirty="0">
                <a:solidFill>
                  <a:srgbClr val="D0D8E8"/>
                </a:solidFill>
                <a:latin typeface="Malgun Gothic"/>
              </a:rPr>
              <a:t>/ </a:t>
            </a:r>
            <a:r>
              <a:rPr lang="ko-KR" altLang="en-US" sz="1300" b="0" dirty="0">
                <a:solidFill>
                  <a:srgbClr val="D0D8E8"/>
                </a:solidFill>
                <a:latin typeface="Malgun Gothic"/>
              </a:rPr>
              <a:t>소요 시간 증가 </a:t>
            </a:r>
            <a:r>
              <a:rPr lang="en-US" altLang="ko-KR" sz="1300" b="0" dirty="0">
                <a:solidFill>
                  <a:srgbClr val="D0D8E8"/>
                </a:solidFill>
                <a:latin typeface="Malgun Gothic"/>
              </a:rPr>
              <a:t>/ </a:t>
            </a:r>
            <a:r>
              <a:rPr lang="ko-KR" altLang="en-US" sz="1300" b="0" dirty="0">
                <a:solidFill>
                  <a:srgbClr val="D0D8E8"/>
                </a:solidFill>
                <a:latin typeface="Malgun Gothic"/>
              </a:rPr>
              <a:t>무한 반복 이슈</a:t>
            </a:r>
            <a:r>
              <a:rPr lang="en-US" altLang="ko-KR" sz="1300" b="0" dirty="0">
                <a:solidFill>
                  <a:srgbClr val="D0D8E8"/>
                </a:solidFill>
                <a:latin typeface="Malgun Gothic"/>
              </a:rPr>
              <a:t>)</a:t>
            </a:r>
            <a:r>
              <a:rPr lang="ko-KR" altLang="en-US" sz="1300" dirty="0">
                <a:solidFill>
                  <a:srgbClr val="D0D8E8"/>
                </a:solidFill>
                <a:latin typeface="Malgun Gothic"/>
              </a:rPr>
              <a:t>을 해결하기 위함</a:t>
            </a:r>
            <a:endParaRPr sz="1300" b="0" dirty="0">
              <a:solidFill>
                <a:srgbClr val="D0D8E8"/>
              </a:solidFill>
              <a:latin typeface="Malgun Gothic"/>
            </a:endParaRPr>
          </a:p>
        </p:txBody>
      </p:sp>
      <p:sp>
        <p:nvSpPr>
          <p:cNvPr id="25" name="Rounded Rectangle 5">
            <a:extLst>
              <a:ext uri="{FF2B5EF4-FFF2-40B4-BE49-F238E27FC236}">
                <a16:creationId xmlns:a16="http://schemas.microsoft.com/office/drawing/2014/main" id="{94DD44C9-DC78-988A-B296-42DA9C424695}"/>
              </a:ext>
            </a:extLst>
          </p:cNvPr>
          <p:cNvSpPr/>
          <p:nvPr/>
        </p:nvSpPr>
        <p:spPr>
          <a:xfrm>
            <a:off x="457140" y="2142578"/>
            <a:ext cx="11277719" cy="905345"/>
          </a:xfrm>
          <a:prstGeom prst="roundRect">
            <a:avLst>
              <a:gd name="adj" fmla="val 2500"/>
            </a:avLst>
          </a:prstGeom>
          <a:solidFill>
            <a:srgbClr val="1E2540"/>
          </a:solidFill>
          <a:ln w="19050">
            <a:solidFill>
              <a:srgbClr val="E91E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EC376C8-6EE9-DF4E-4AF3-6DF7AA6D10F3}"/>
              </a:ext>
            </a:extLst>
          </p:cNvPr>
          <p:cNvSpPr txBox="1"/>
          <p:nvPr/>
        </p:nvSpPr>
        <p:spPr>
          <a:xfrm>
            <a:off x="583139" y="2250579"/>
            <a:ext cx="965329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E91E8C"/>
                </a:solidFill>
                <a:latin typeface="Malgun Gothic"/>
              </a:rPr>
              <a:t>원리 요약</a:t>
            </a:r>
            <a:endParaRPr sz="1400" b="1" dirty="0">
              <a:solidFill>
                <a:srgbClr val="E91E8C"/>
              </a:solidFill>
              <a:latin typeface="Malgun Gothic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7171B71-36A0-7F8C-99F8-7CFD915492BE}"/>
              </a:ext>
            </a:extLst>
          </p:cNvPr>
          <p:cNvSpPr txBox="1"/>
          <p:nvPr/>
        </p:nvSpPr>
        <p:spPr>
          <a:xfrm>
            <a:off x="583139" y="2579272"/>
            <a:ext cx="11025720" cy="353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en-US" sz="1300" b="0" dirty="0">
                <a:solidFill>
                  <a:srgbClr val="D0D8E8"/>
                </a:solidFill>
                <a:latin typeface="Malgun Gothic"/>
              </a:rPr>
              <a:t>-</a:t>
            </a:r>
            <a:r>
              <a:rPr lang="ko-KR" altLang="en-US" sz="1300" dirty="0">
                <a:solidFill>
                  <a:srgbClr val="D0D8E8"/>
                </a:solidFill>
                <a:latin typeface="Malgun Gothic"/>
              </a:rPr>
              <a:t> 추론 사용시 </a:t>
            </a:r>
            <a:r>
              <a:rPr lang="en-US" altLang="ko-KR" sz="1300" dirty="0">
                <a:solidFill>
                  <a:srgbClr val="D0D8E8"/>
                </a:solidFill>
                <a:latin typeface="Malgun Gothic"/>
              </a:rPr>
              <a:t>&lt;|Thought|&gt; </a:t>
            </a:r>
            <a:r>
              <a:rPr lang="ko-KR" altLang="en-US" sz="1300" dirty="0">
                <a:solidFill>
                  <a:srgbClr val="D0D8E8"/>
                </a:solidFill>
                <a:latin typeface="Malgun Gothic"/>
              </a:rPr>
              <a:t>부분을 프롬프트에 입력 </a:t>
            </a:r>
            <a:r>
              <a:rPr lang="en-US" altLang="ko-KR" sz="1300" dirty="0">
                <a:solidFill>
                  <a:srgbClr val="D0D8E8"/>
                </a:solidFill>
                <a:latin typeface="Malgun Gothic"/>
              </a:rPr>
              <a:t>+ Few Shot </a:t>
            </a:r>
            <a:r>
              <a:rPr lang="ko-KR" altLang="en-US" sz="1300" dirty="0">
                <a:solidFill>
                  <a:srgbClr val="D0D8E8"/>
                </a:solidFill>
                <a:latin typeface="Malgun Gothic"/>
              </a:rPr>
              <a:t>기법 사용시 </a:t>
            </a:r>
            <a:r>
              <a:rPr lang="en-US" altLang="ko-KR" sz="1300" dirty="0">
                <a:solidFill>
                  <a:srgbClr val="D0D8E8"/>
                </a:solidFill>
                <a:latin typeface="Malgun Gothic"/>
              </a:rPr>
              <a:t>Thinking</a:t>
            </a:r>
            <a:r>
              <a:rPr lang="ko-KR" altLang="en-US" sz="1300" dirty="0">
                <a:solidFill>
                  <a:srgbClr val="D0D8E8"/>
                </a:solidFill>
                <a:latin typeface="Malgun Gothic"/>
              </a:rPr>
              <a:t>급의 결과 도출</a:t>
            </a:r>
            <a:endParaRPr sz="1300" b="0" dirty="0">
              <a:solidFill>
                <a:srgbClr val="D0D8E8"/>
              </a:solidFill>
              <a:latin typeface="Malgun Gothic"/>
            </a:endParaRPr>
          </a:p>
        </p:txBody>
      </p: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DA6542B0-7E07-7D18-F08C-68494AEAE17F}"/>
              </a:ext>
            </a:extLst>
          </p:cNvPr>
          <p:cNvGrpSpPr/>
          <p:nvPr/>
        </p:nvGrpSpPr>
        <p:grpSpPr>
          <a:xfrm>
            <a:off x="457201" y="3241843"/>
            <a:ext cx="5490424" cy="3012668"/>
            <a:chOff x="457201" y="3511871"/>
            <a:chExt cx="5638800" cy="3140542"/>
          </a:xfrm>
        </p:grpSpPr>
        <p:sp>
          <p:nvSpPr>
            <p:cNvPr id="33" name="직사각형 32">
              <a:extLst>
                <a:ext uri="{FF2B5EF4-FFF2-40B4-BE49-F238E27FC236}">
                  <a16:creationId xmlns:a16="http://schemas.microsoft.com/office/drawing/2014/main" id="{801372C7-443C-F61C-A46A-A6B7506085B3}"/>
                </a:ext>
              </a:extLst>
            </p:cNvPr>
            <p:cNvSpPr/>
            <p:nvPr/>
          </p:nvSpPr>
          <p:spPr>
            <a:xfrm>
              <a:off x="457201" y="3511871"/>
              <a:ext cx="5638799" cy="3140542"/>
            </a:xfrm>
            <a:prstGeom prst="rect">
              <a:avLst/>
            </a:prstGeom>
            <a:solidFill>
              <a:srgbClr val="F8F8F6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32" name="그림 31">
              <a:extLst>
                <a:ext uri="{FF2B5EF4-FFF2-40B4-BE49-F238E27FC236}">
                  <a16:creationId xmlns:a16="http://schemas.microsoft.com/office/drawing/2014/main" id="{9B804694-BEEA-9EC3-7BE3-89E458C785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57201" y="3511871"/>
              <a:ext cx="5638800" cy="1486314"/>
            </a:xfrm>
            <a:prstGeom prst="rect">
              <a:avLst/>
            </a:prstGeom>
          </p:spPr>
        </p:pic>
      </p:grpSp>
      <p:graphicFrame>
        <p:nvGraphicFramePr>
          <p:cNvPr id="36" name="표 35">
            <a:extLst>
              <a:ext uri="{FF2B5EF4-FFF2-40B4-BE49-F238E27FC236}">
                <a16:creationId xmlns:a16="http://schemas.microsoft.com/office/drawing/2014/main" id="{D48708AD-B9F0-9860-8F2D-D056549852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558098"/>
              </p:ext>
            </p:extLst>
          </p:nvPr>
        </p:nvGraphicFramePr>
        <p:xfrm>
          <a:off x="530968" y="4861558"/>
          <a:ext cx="2608056" cy="110232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79989">
                  <a:extLst>
                    <a:ext uri="{9D8B030D-6E8A-4147-A177-3AD203B41FA5}">
                      <a16:colId xmlns:a16="http://schemas.microsoft.com/office/drawing/2014/main" val="906877883"/>
                    </a:ext>
                  </a:extLst>
                </a:gridCol>
                <a:gridCol w="1428067">
                  <a:extLst>
                    <a:ext uri="{9D8B030D-6E8A-4147-A177-3AD203B41FA5}">
                      <a16:colId xmlns:a16="http://schemas.microsoft.com/office/drawing/2014/main" val="2230341447"/>
                    </a:ext>
                  </a:extLst>
                </a:gridCol>
              </a:tblGrid>
              <a:tr h="3674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>
                          <a:latin typeface="+mj-ea"/>
                          <a:ea typeface="+mj-ea"/>
                        </a:rPr>
                        <a:t>소요 시간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>
                          <a:latin typeface="+mj-ea"/>
                          <a:ea typeface="+mj-ea"/>
                        </a:rPr>
                        <a:t>10.6s</a:t>
                      </a:r>
                      <a:endParaRPr lang="ko-KR" altLang="en-US" sz="14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3967678"/>
                  </a:ext>
                </a:extLst>
              </a:tr>
              <a:tr h="3674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+mj-ea"/>
                          <a:ea typeface="+mj-ea"/>
                        </a:rPr>
                        <a:t>출력 토큰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latin typeface="+mj-ea"/>
                          <a:ea typeface="+mj-ea"/>
                        </a:rPr>
                        <a:t>1633 </a:t>
                      </a:r>
                      <a:r>
                        <a:rPr lang="en-US" altLang="ko-KR" sz="1400" dirty="0" err="1">
                          <a:latin typeface="+mj-ea"/>
                          <a:ea typeface="+mj-ea"/>
                        </a:rPr>
                        <a:t>tok</a:t>
                      </a:r>
                      <a:endParaRPr lang="ko-KR" altLang="en-US" sz="14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366088"/>
                  </a:ext>
                </a:extLst>
              </a:tr>
              <a:tr h="36744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latin typeface="+mj-ea"/>
                          <a:ea typeface="+mj-ea"/>
                        </a:rPr>
                        <a:t>TPS</a:t>
                      </a:r>
                      <a:endParaRPr lang="ko-KR" altLang="en-US" sz="14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latin typeface="+mj-ea"/>
                          <a:ea typeface="+mj-ea"/>
                        </a:rPr>
                        <a:t>161.6 </a:t>
                      </a:r>
                      <a:r>
                        <a:rPr lang="en-US" altLang="ko-KR" sz="1400" dirty="0" err="1">
                          <a:latin typeface="+mj-ea"/>
                          <a:ea typeface="+mj-ea"/>
                        </a:rPr>
                        <a:t>tok</a:t>
                      </a:r>
                      <a:r>
                        <a:rPr lang="en-US" altLang="ko-KR" sz="1400" dirty="0">
                          <a:latin typeface="+mj-ea"/>
                          <a:ea typeface="+mj-ea"/>
                        </a:rPr>
                        <a:t>/s</a:t>
                      </a:r>
                      <a:endParaRPr lang="ko-KR" altLang="en-US" sz="14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794096"/>
                  </a:ext>
                </a:extLst>
              </a:tr>
            </a:tbl>
          </a:graphicData>
        </a:graphic>
      </p:graphicFrame>
      <p:graphicFrame>
        <p:nvGraphicFramePr>
          <p:cNvPr id="37" name="표 36">
            <a:extLst>
              <a:ext uri="{FF2B5EF4-FFF2-40B4-BE49-F238E27FC236}">
                <a16:creationId xmlns:a16="http://schemas.microsoft.com/office/drawing/2014/main" id="{EF837F67-0D5D-065F-7BCF-FF0D57247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573637"/>
              </p:ext>
            </p:extLst>
          </p:nvPr>
        </p:nvGraphicFramePr>
        <p:xfrm>
          <a:off x="3239296" y="4871209"/>
          <a:ext cx="2608056" cy="110232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79989">
                  <a:extLst>
                    <a:ext uri="{9D8B030D-6E8A-4147-A177-3AD203B41FA5}">
                      <a16:colId xmlns:a16="http://schemas.microsoft.com/office/drawing/2014/main" val="906877883"/>
                    </a:ext>
                  </a:extLst>
                </a:gridCol>
                <a:gridCol w="1428067">
                  <a:extLst>
                    <a:ext uri="{9D8B030D-6E8A-4147-A177-3AD203B41FA5}">
                      <a16:colId xmlns:a16="http://schemas.microsoft.com/office/drawing/2014/main" val="2230341447"/>
                    </a:ext>
                  </a:extLst>
                </a:gridCol>
              </a:tblGrid>
              <a:tr h="3674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>
                          <a:latin typeface="+mj-ea"/>
                          <a:ea typeface="+mj-ea"/>
                        </a:rPr>
                        <a:t>소요 시간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>
                          <a:latin typeface="+mj-ea"/>
                          <a:ea typeface="+mj-ea"/>
                        </a:rPr>
                        <a:t>11.5s</a:t>
                      </a:r>
                      <a:endParaRPr lang="ko-KR" altLang="en-US" sz="14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3967678"/>
                  </a:ext>
                </a:extLst>
              </a:tr>
              <a:tr h="3674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+mj-ea"/>
                          <a:ea typeface="+mj-ea"/>
                        </a:rPr>
                        <a:t>출력 토큰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latin typeface="+mj-ea"/>
                          <a:ea typeface="+mj-ea"/>
                        </a:rPr>
                        <a:t>1689 </a:t>
                      </a:r>
                      <a:r>
                        <a:rPr lang="en-US" altLang="ko-KR" sz="1400" dirty="0" err="1">
                          <a:latin typeface="+mj-ea"/>
                          <a:ea typeface="+mj-ea"/>
                        </a:rPr>
                        <a:t>tok</a:t>
                      </a:r>
                      <a:endParaRPr lang="ko-KR" altLang="en-US" sz="14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366088"/>
                  </a:ext>
                </a:extLst>
              </a:tr>
              <a:tr h="36744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latin typeface="+mj-ea"/>
                          <a:ea typeface="+mj-ea"/>
                        </a:rPr>
                        <a:t>TPS</a:t>
                      </a:r>
                      <a:endParaRPr lang="ko-KR" altLang="en-US" sz="14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latin typeface="+mj-ea"/>
                          <a:ea typeface="+mj-ea"/>
                        </a:rPr>
                        <a:t>156.5 </a:t>
                      </a:r>
                      <a:r>
                        <a:rPr lang="en-US" altLang="ko-KR" sz="1400" dirty="0" err="1">
                          <a:latin typeface="+mj-ea"/>
                          <a:ea typeface="+mj-ea"/>
                        </a:rPr>
                        <a:t>tok</a:t>
                      </a:r>
                      <a:r>
                        <a:rPr lang="en-US" altLang="ko-KR" sz="1400" dirty="0">
                          <a:latin typeface="+mj-ea"/>
                          <a:ea typeface="+mj-ea"/>
                        </a:rPr>
                        <a:t>/s</a:t>
                      </a:r>
                      <a:endParaRPr lang="ko-KR" altLang="en-US" sz="14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794096"/>
                  </a:ext>
                </a:extLst>
              </a:tr>
            </a:tbl>
          </a:graphicData>
        </a:graphic>
      </p:graphicFrame>
      <p:sp>
        <p:nvSpPr>
          <p:cNvPr id="48" name="직사각형 47">
            <a:extLst>
              <a:ext uri="{FF2B5EF4-FFF2-40B4-BE49-F238E27FC236}">
                <a16:creationId xmlns:a16="http://schemas.microsoft.com/office/drawing/2014/main" id="{6604BAEE-9DF6-FDDB-883D-ED35AFE1B844}"/>
              </a:ext>
            </a:extLst>
          </p:cNvPr>
          <p:cNvSpPr/>
          <p:nvPr/>
        </p:nvSpPr>
        <p:spPr>
          <a:xfrm>
            <a:off x="6228003" y="3241843"/>
            <a:ext cx="5490423" cy="3012668"/>
          </a:xfrm>
          <a:prstGeom prst="rect">
            <a:avLst/>
          </a:prstGeom>
          <a:solidFill>
            <a:srgbClr val="F8F8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50" name="표 49">
            <a:extLst>
              <a:ext uri="{FF2B5EF4-FFF2-40B4-BE49-F238E27FC236}">
                <a16:creationId xmlns:a16="http://schemas.microsoft.com/office/drawing/2014/main" id="{497C7486-296F-88B7-A3EA-47764D86C7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40339"/>
              </p:ext>
            </p:extLst>
          </p:nvPr>
        </p:nvGraphicFramePr>
        <p:xfrm>
          <a:off x="6301770" y="4861558"/>
          <a:ext cx="2608056" cy="110232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79989">
                  <a:extLst>
                    <a:ext uri="{9D8B030D-6E8A-4147-A177-3AD203B41FA5}">
                      <a16:colId xmlns:a16="http://schemas.microsoft.com/office/drawing/2014/main" val="906877883"/>
                    </a:ext>
                  </a:extLst>
                </a:gridCol>
                <a:gridCol w="1428067">
                  <a:extLst>
                    <a:ext uri="{9D8B030D-6E8A-4147-A177-3AD203B41FA5}">
                      <a16:colId xmlns:a16="http://schemas.microsoft.com/office/drawing/2014/main" val="2230341447"/>
                    </a:ext>
                  </a:extLst>
                </a:gridCol>
              </a:tblGrid>
              <a:tr h="3674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>
                          <a:latin typeface="+mj-ea"/>
                          <a:ea typeface="+mj-ea"/>
                        </a:rPr>
                        <a:t>소요 시간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>
                          <a:latin typeface="+mj-ea"/>
                          <a:ea typeface="+mj-ea"/>
                        </a:rPr>
                        <a:t>10.6s</a:t>
                      </a:r>
                      <a:endParaRPr lang="ko-KR" altLang="en-US" sz="14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3967678"/>
                  </a:ext>
                </a:extLst>
              </a:tr>
              <a:tr h="3674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+mj-ea"/>
                          <a:ea typeface="+mj-ea"/>
                        </a:rPr>
                        <a:t>출력 토큰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latin typeface="+mj-ea"/>
                          <a:ea typeface="+mj-ea"/>
                        </a:rPr>
                        <a:t>1633 </a:t>
                      </a:r>
                      <a:r>
                        <a:rPr lang="en-US" altLang="ko-KR" sz="1400" dirty="0" err="1">
                          <a:latin typeface="+mj-ea"/>
                          <a:ea typeface="+mj-ea"/>
                        </a:rPr>
                        <a:t>tok</a:t>
                      </a:r>
                      <a:endParaRPr lang="ko-KR" altLang="en-US" sz="14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366088"/>
                  </a:ext>
                </a:extLst>
              </a:tr>
              <a:tr h="36744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latin typeface="+mj-ea"/>
                          <a:ea typeface="+mj-ea"/>
                        </a:rPr>
                        <a:t>TPS</a:t>
                      </a:r>
                      <a:endParaRPr lang="ko-KR" altLang="en-US" sz="14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latin typeface="+mj-ea"/>
                          <a:ea typeface="+mj-ea"/>
                        </a:rPr>
                        <a:t>161.6 </a:t>
                      </a:r>
                      <a:r>
                        <a:rPr lang="en-US" altLang="ko-KR" sz="1400" dirty="0" err="1">
                          <a:latin typeface="+mj-ea"/>
                          <a:ea typeface="+mj-ea"/>
                        </a:rPr>
                        <a:t>tok</a:t>
                      </a:r>
                      <a:r>
                        <a:rPr lang="en-US" altLang="ko-KR" sz="1400" dirty="0">
                          <a:latin typeface="+mj-ea"/>
                          <a:ea typeface="+mj-ea"/>
                        </a:rPr>
                        <a:t>/s</a:t>
                      </a:r>
                      <a:endParaRPr lang="ko-KR" altLang="en-US" sz="14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794096"/>
                  </a:ext>
                </a:extLst>
              </a:tr>
            </a:tbl>
          </a:graphicData>
        </a:graphic>
      </p:graphicFrame>
      <p:graphicFrame>
        <p:nvGraphicFramePr>
          <p:cNvPr id="51" name="표 50">
            <a:extLst>
              <a:ext uri="{FF2B5EF4-FFF2-40B4-BE49-F238E27FC236}">
                <a16:creationId xmlns:a16="http://schemas.microsoft.com/office/drawing/2014/main" id="{2ADCF1A2-8C92-1A77-BB34-B0BDEF75D3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586317"/>
              </p:ext>
            </p:extLst>
          </p:nvPr>
        </p:nvGraphicFramePr>
        <p:xfrm>
          <a:off x="9010098" y="4871209"/>
          <a:ext cx="2608056" cy="110232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79989">
                  <a:extLst>
                    <a:ext uri="{9D8B030D-6E8A-4147-A177-3AD203B41FA5}">
                      <a16:colId xmlns:a16="http://schemas.microsoft.com/office/drawing/2014/main" val="906877883"/>
                    </a:ext>
                  </a:extLst>
                </a:gridCol>
                <a:gridCol w="1428067">
                  <a:extLst>
                    <a:ext uri="{9D8B030D-6E8A-4147-A177-3AD203B41FA5}">
                      <a16:colId xmlns:a16="http://schemas.microsoft.com/office/drawing/2014/main" val="2230341447"/>
                    </a:ext>
                  </a:extLst>
                </a:gridCol>
              </a:tblGrid>
              <a:tr h="3674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>
                          <a:latin typeface="+mj-ea"/>
                          <a:ea typeface="+mj-ea"/>
                        </a:rPr>
                        <a:t>소요 시간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>
                          <a:latin typeface="+mj-ea"/>
                          <a:ea typeface="+mj-ea"/>
                        </a:rPr>
                        <a:t>23.8s</a:t>
                      </a:r>
                      <a:endParaRPr lang="ko-KR" altLang="en-US" sz="14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3967678"/>
                  </a:ext>
                </a:extLst>
              </a:tr>
              <a:tr h="3674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+mj-ea"/>
                          <a:ea typeface="+mj-ea"/>
                        </a:rPr>
                        <a:t>출력 토큰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latin typeface="+mj-ea"/>
                          <a:ea typeface="+mj-ea"/>
                        </a:rPr>
                        <a:t>3677 </a:t>
                      </a:r>
                      <a:r>
                        <a:rPr lang="en-US" altLang="ko-KR" sz="1400" dirty="0" err="1">
                          <a:latin typeface="+mj-ea"/>
                          <a:ea typeface="+mj-ea"/>
                        </a:rPr>
                        <a:t>tok</a:t>
                      </a:r>
                      <a:endParaRPr lang="ko-KR" altLang="en-US" sz="14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366088"/>
                  </a:ext>
                </a:extLst>
              </a:tr>
              <a:tr h="36744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latin typeface="+mj-ea"/>
                          <a:ea typeface="+mj-ea"/>
                        </a:rPr>
                        <a:t>TPS</a:t>
                      </a:r>
                      <a:endParaRPr lang="ko-KR" altLang="en-US" sz="14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latin typeface="+mj-ea"/>
                          <a:ea typeface="+mj-ea"/>
                        </a:rPr>
                        <a:t>159.4 </a:t>
                      </a:r>
                      <a:r>
                        <a:rPr lang="en-US" altLang="ko-KR" sz="1400" dirty="0" err="1">
                          <a:latin typeface="+mj-ea"/>
                          <a:ea typeface="+mj-ea"/>
                        </a:rPr>
                        <a:t>tok</a:t>
                      </a:r>
                      <a:r>
                        <a:rPr lang="en-US" altLang="ko-KR" sz="1400" dirty="0">
                          <a:latin typeface="+mj-ea"/>
                          <a:ea typeface="+mj-ea"/>
                        </a:rPr>
                        <a:t>/s</a:t>
                      </a:r>
                      <a:endParaRPr lang="ko-KR" altLang="en-US" sz="14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794096"/>
                  </a:ext>
                </a:extLst>
              </a:tr>
            </a:tbl>
          </a:graphicData>
        </a:graphic>
      </p:graphicFrame>
      <p:pic>
        <p:nvPicPr>
          <p:cNvPr id="53" name="그림 52">
            <a:extLst>
              <a:ext uri="{FF2B5EF4-FFF2-40B4-BE49-F238E27FC236}">
                <a16:creationId xmlns:a16="http://schemas.microsoft.com/office/drawing/2014/main" id="{9304F4D4-D2B7-1E1F-EF67-4DF6D40D27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8002" y="3241843"/>
            <a:ext cx="5490423" cy="13901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288</Words>
  <Application>Microsoft Office PowerPoint</Application>
  <PresentationFormat>와이드스크린</PresentationFormat>
  <Paragraphs>70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2" baseType="lpstr">
      <vt:lpstr>Malgun Gothic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최석원</cp:lastModifiedBy>
  <cp:revision>70</cp:revision>
  <dcterms:created xsi:type="dcterms:W3CDTF">2013-01-27T09:14:16Z</dcterms:created>
  <dcterms:modified xsi:type="dcterms:W3CDTF">2026-04-15T01:39:07Z</dcterms:modified>
  <cp:category/>
</cp:coreProperties>
</file>