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251" r:id="rId2"/>
    <p:sldId id="1292" r:id="rId3"/>
    <p:sldId id="1294" r:id="rId4"/>
    <p:sldId id="1296" r:id="rId5"/>
    <p:sldId id="1300" r:id="rId6"/>
    <p:sldId id="1290" r:id="rId7"/>
    <p:sldId id="1298" r:id="rId8"/>
  </p:sldIdLst>
  <p:sldSz cx="9906000" cy="6858000" type="A4"/>
  <p:notesSz cx="6802438" cy="9934575"/>
  <p:embeddedFontLst>
    <p:embeddedFont>
      <p:font typeface="맑은 고딕" panose="020B0503020000020004" pitchFamily="50" charset="-127"/>
      <p:regular r:id="rId11"/>
      <p:bold r:id="rId12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551" userDrawn="1">
          <p15:clr>
            <a:srgbClr val="A4A3A4"/>
          </p15:clr>
        </p15:guide>
        <p15:guide id="6" pos="5116" userDrawn="1">
          <p15:clr>
            <a:srgbClr val="A4A3A4"/>
          </p15:clr>
        </p15:guide>
        <p15:guide id="11" pos="2099" userDrawn="1">
          <p15:clr>
            <a:srgbClr val="A4A3A4"/>
          </p15:clr>
        </p15:guide>
        <p15:guide id="15" pos="172" userDrawn="1">
          <p15:clr>
            <a:srgbClr val="A4A3A4"/>
          </p15:clr>
        </p15:guide>
        <p15:guide id="16" orient="horz" pos="754" userDrawn="1">
          <p15:clr>
            <a:srgbClr val="A4A3A4"/>
          </p15:clr>
        </p15:guide>
        <p15:guide id="21" orient="horz" pos="1344" userDrawn="1">
          <p15:clr>
            <a:srgbClr val="A4A3A4"/>
          </p15:clr>
        </p15:guide>
        <p15:guide id="22" orient="horz" pos="3521" userDrawn="1">
          <p15:clr>
            <a:srgbClr val="A4A3A4"/>
          </p15:clr>
        </p15:guide>
        <p15:guide id="23" pos="5320" userDrawn="1">
          <p15:clr>
            <a:srgbClr val="A4A3A4"/>
          </p15:clr>
        </p15:guide>
        <p15:guide id="27" pos="3097" userDrawn="1">
          <p15:clr>
            <a:srgbClr val="A4A3A4"/>
          </p15:clr>
        </p15:guide>
        <p15:guide id="29" pos="5842" userDrawn="1">
          <p15:clr>
            <a:srgbClr val="A4A3A4"/>
          </p15:clr>
        </p15:guide>
        <p15:guide id="33" pos="149" userDrawn="1">
          <p15:clr>
            <a:srgbClr val="A4A3A4"/>
          </p15:clr>
        </p15:guide>
        <p15:guide id="34" orient="horz" pos="482" userDrawn="1">
          <p15:clr>
            <a:srgbClr val="A4A3A4"/>
          </p15:clr>
        </p15:guide>
        <p15:guide id="36" orient="horz" pos="2614" userDrawn="1">
          <p15:clr>
            <a:srgbClr val="A4A3A4"/>
          </p15:clr>
        </p15:guide>
        <p15:guide id="37" orient="horz" pos="2886" userDrawn="1">
          <p15:clr>
            <a:srgbClr val="A4A3A4"/>
          </p15:clr>
        </p15:guide>
        <p15:guide id="38" pos="27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NM" initials="P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F95F1"/>
    <a:srgbClr val="2C344A"/>
    <a:srgbClr val="000000"/>
    <a:srgbClr val="595959"/>
    <a:srgbClr val="333333"/>
    <a:srgbClr val="2E364B"/>
    <a:srgbClr val="D9D9D9"/>
    <a:srgbClr val="280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622" autoAdjust="0"/>
  </p:normalViewPr>
  <p:slideViewPr>
    <p:cSldViewPr>
      <p:cViewPr varScale="1">
        <p:scale>
          <a:sx n="102" d="100"/>
          <a:sy n="102" d="100"/>
        </p:scale>
        <p:origin x="984" y="114"/>
      </p:cViewPr>
      <p:guideLst>
        <p:guide pos="3551"/>
        <p:guide pos="5116"/>
        <p:guide pos="2099"/>
        <p:guide pos="172"/>
        <p:guide orient="horz" pos="754"/>
        <p:guide orient="horz" pos="1344"/>
        <p:guide orient="horz" pos="3521"/>
        <p:guide pos="5320"/>
        <p:guide pos="3097"/>
        <p:guide pos="5842"/>
        <p:guide pos="149"/>
        <p:guide orient="horz" pos="482"/>
        <p:guide orient="horz" pos="2614"/>
        <p:guide orient="horz" pos="2886"/>
        <p:guide pos="2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8"/>
      </p:cViewPr>
      <p:guideLst>
        <p:guide orient="horz" pos="3129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7511" cy="496650"/>
          </a:xfrm>
          <a:prstGeom prst="rect">
            <a:avLst/>
          </a:prstGeom>
        </p:spPr>
        <p:txBody>
          <a:bodyPr vert="horz" lIns="91377" tIns="45690" rIns="91377" bIns="4569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3342" y="0"/>
            <a:ext cx="2947511" cy="496650"/>
          </a:xfrm>
          <a:prstGeom prst="rect">
            <a:avLst/>
          </a:prstGeom>
        </p:spPr>
        <p:txBody>
          <a:bodyPr vert="horz" lIns="91377" tIns="45690" rIns="91377" bIns="4569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A251A53-30FE-4DD5-895B-FD1A3EC5B83B}" type="datetimeFigureOut">
              <a:rPr lang="ko-KR" altLang="en-US"/>
              <a:pPr>
                <a:defRPr/>
              </a:pPr>
              <a:t>2022-07-22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36343"/>
            <a:ext cx="2947511" cy="496649"/>
          </a:xfrm>
          <a:prstGeom prst="rect">
            <a:avLst/>
          </a:prstGeom>
        </p:spPr>
        <p:txBody>
          <a:bodyPr vert="horz" lIns="91377" tIns="45690" rIns="91377" bIns="4569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3342" y="9436343"/>
            <a:ext cx="2947511" cy="496649"/>
          </a:xfrm>
          <a:prstGeom prst="rect">
            <a:avLst/>
          </a:prstGeom>
        </p:spPr>
        <p:txBody>
          <a:bodyPr vert="horz" lIns="91377" tIns="45690" rIns="91377" bIns="4569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FD0D976-D4E0-44C9-B507-6175ADF0D82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695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7511" cy="496650"/>
          </a:xfrm>
          <a:prstGeom prst="rect">
            <a:avLst/>
          </a:prstGeom>
        </p:spPr>
        <p:txBody>
          <a:bodyPr vert="horz" lIns="91377" tIns="45690" rIns="91377" bIns="4569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342" y="0"/>
            <a:ext cx="2947511" cy="496650"/>
          </a:xfrm>
          <a:prstGeom prst="rect">
            <a:avLst/>
          </a:prstGeom>
        </p:spPr>
        <p:txBody>
          <a:bodyPr vert="horz" lIns="91377" tIns="45690" rIns="91377" bIns="4569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156EF746-73E8-45CE-9FE7-D335AC4C1D4C}" type="datetimeFigureOut">
              <a:rPr lang="ko-KR" altLang="en-US"/>
              <a:pPr>
                <a:defRPr/>
              </a:pPr>
              <a:t>2022-07-22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68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7" tIns="45690" rIns="91377" bIns="4569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3" y="4718965"/>
            <a:ext cx="5441316" cy="4469845"/>
          </a:xfrm>
          <a:prstGeom prst="rect">
            <a:avLst/>
          </a:prstGeom>
        </p:spPr>
        <p:txBody>
          <a:bodyPr vert="horz" lIns="91377" tIns="45690" rIns="91377" bIns="4569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36343"/>
            <a:ext cx="2947511" cy="496649"/>
          </a:xfrm>
          <a:prstGeom prst="rect">
            <a:avLst/>
          </a:prstGeom>
        </p:spPr>
        <p:txBody>
          <a:bodyPr vert="horz" lIns="91377" tIns="45690" rIns="91377" bIns="4569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342" y="9436343"/>
            <a:ext cx="2947511" cy="496649"/>
          </a:xfrm>
          <a:prstGeom prst="rect">
            <a:avLst/>
          </a:prstGeom>
        </p:spPr>
        <p:txBody>
          <a:bodyPr vert="horz" lIns="91377" tIns="45690" rIns="91377" bIns="4569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83AF64F-2333-4C67-AF4C-8492FBDC223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6396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AF64F-2333-4C67-AF4C-8492FBDC2238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812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08" y="192760"/>
            <a:ext cx="3140015" cy="386141"/>
          </a:xfrm>
          <a:prstGeom prst="rect">
            <a:avLst/>
          </a:prstGeom>
        </p:spPr>
      </p:pic>
      <p:cxnSp>
        <p:nvCxnSpPr>
          <p:cNvPr id="14" name="직선 연결선 13"/>
          <p:cNvCxnSpPr/>
          <p:nvPr userDrawn="1"/>
        </p:nvCxnSpPr>
        <p:spPr>
          <a:xfrm flipV="1">
            <a:off x="0" y="8620"/>
            <a:ext cx="9906000" cy="862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 flipV="1">
            <a:off x="0" y="6840760"/>
            <a:ext cx="9906000" cy="862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472" y="6453336"/>
            <a:ext cx="2464274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0752" y="6453335"/>
            <a:ext cx="4608512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1272" y="6453335"/>
            <a:ext cx="23114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6E79EB0A-8C73-48F1-94DB-226059DFD7A2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6290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08" y="192760"/>
            <a:ext cx="3140015" cy="386141"/>
          </a:xfrm>
          <a:prstGeom prst="rect">
            <a:avLst/>
          </a:prstGeom>
        </p:spPr>
      </p:pic>
      <p:cxnSp>
        <p:nvCxnSpPr>
          <p:cNvPr id="11" name="직선 연결선 10"/>
          <p:cNvCxnSpPr/>
          <p:nvPr userDrawn="1"/>
        </p:nvCxnSpPr>
        <p:spPr>
          <a:xfrm>
            <a:off x="164468" y="656692"/>
            <a:ext cx="957706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164468" y="6453336"/>
            <a:ext cx="957706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0752" y="6453335"/>
            <a:ext cx="4608512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1272" y="6453335"/>
            <a:ext cx="23114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6E79EB0A-8C73-48F1-94DB-226059DFD7A2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530254"/>
            <a:ext cx="1836204" cy="139106"/>
          </a:xfrm>
          <a:prstGeom prst="rect">
            <a:avLst/>
          </a:prstGeom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472" y="6453336"/>
            <a:ext cx="2464274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6468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80841682"/>
              </p:ext>
            </p:extLst>
          </p:nvPr>
        </p:nvGraphicFramePr>
        <p:xfrm>
          <a:off x="181155" y="764704"/>
          <a:ext cx="9558065" cy="38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참석자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장소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 userDrawn="1"/>
        </p:nvSpPr>
        <p:spPr>
          <a:xfrm>
            <a:off x="181155" y="1250841"/>
            <a:ext cx="9558068" cy="520249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 algn="ctr" latinLnBrk="0">
              <a:spcBef>
                <a:spcPct val="20000"/>
              </a:spcBef>
              <a:buClr>
                <a:schemeClr val="bg2"/>
              </a:buClr>
              <a:buSzPct val="90000"/>
              <a:tabLst>
                <a:tab pos="1438275" algn="l"/>
              </a:tabLst>
            </a:pPr>
            <a:endParaRPr lang="ko-KR" altLang="en-US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08" y="192760"/>
            <a:ext cx="3140015" cy="386141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164468" y="656692"/>
            <a:ext cx="957706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472" y="6453336"/>
            <a:ext cx="2464274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0752" y="6453335"/>
            <a:ext cx="4608512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1272" y="6453335"/>
            <a:ext cx="23114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6E79EB0A-8C73-48F1-94DB-226059DFD7A2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530254"/>
            <a:ext cx="1836204" cy="1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7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2931038"/>
            <a:ext cx="6516724" cy="1074026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472" y="6453336"/>
            <a:ext cx="2464274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0752" y="6453335"/>
            <a:ext cx="4608512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1272" y="6453335"/>
            <a:ext cx="23114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6E79EB0A-8C73-48F1-94DB-226059DFD7A2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48" y="2312876"/>
            <a:ext cx="4025454" cy="28647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36876" y="5420253"/>
            <a:ext cx="20894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800" b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-End of document-</a:t>
            </a:r>
            <a:endParaRPr lang="ko-KR" altLang="en-US" sz="1800" b="1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564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472" y="6453336"/>
            <a:ext cx="2464274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0752" y="6453335"/>
            <a:ext cx="4608512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1272" y="6453335"/>
            <a:ext cx="23114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6E79EB0A-8C73-48F1-94DB-226059DFD7A2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1122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1772816"/>
            <a:ext cx="1975104" cy="26456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08" y="192760"/>
            <a:ext cx="3140015" cy="38614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0472" y="296652"/>
            <a:ext cx="40235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PS&amp;M </a:t>
            </a: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레이아웃을 활용한 문서 제작방법</a:t>
            </a:r>
            <a:r>
              <a:rPr lang="ko-KR" altLang="en-US" sz="14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첫번째</a:t>
            </a:r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4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2500" y="1006860"/>
            <a:ext cx="210314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ko-KR" altLang="en-US" sz="1000" b="1" u="sng">
                <a:latin typeface="맑은 고딕" pitchFamily="50" charset="-127"/>
                <a:ea typeface="맑은 고딕" pitchFamily="50" charset="-127"/>
              </a:rPr>
              <a:t>내가 원하는 템플릿을 선택하는 방법</a:t>
            </a:r>
          </a:p>
        </p:txBody>
      </p:sp>
      <p:grpSp>
        <p:nvGrpSpPr>
          <p:cNvPr id="3" name="그룹 2"/>
          <p:cNvGrpSpPr/>
          <p:nvPr userDrawn="1"/>
        </p:nvGrpSpPr>
        <p:grpSpPr>
          <a:xfrm>
            <a:off x="207396" y="980728"/>
            <a:ext cx="198268" cy="198268"/>
            <a:chOff x="207396" y="836712"/>
            <a:chExt cx="198268" cy="198268"/>
          </a:xfrm>
        </p:grpSpPr>
        <p:sp>
          <p:nvSpPr>
            <p:cNvPr id="2" name="타원 1"/>
            <p:cNvSpPr/>
            <p:nvPr userDrawn="1"/>
          </p:nvSpPr>
          <p:spPr>
            <a:xfrm>
              <a:off x="207396" y="836712"/>
              <a:ext cx="198268" cy="19826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 algn="ctr" latinLnBrk="0">
                <a:spcBef>
                  <a:spcPct val="20000"/>
                </a:spcBef>
                <a:buClr>
                  <a:schemeClr val="bg2"/>
                </a:buClr>
                <a:buSzPct val="90000"/>
                <a:tabLst>
                  <a:tab pos="1438275" algn="l"/>
                </a:tabLst>
              </a:pPr>
              <a:endParaRPr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277162" y="872716"/>
              <a:ext cx="6732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9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9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28464" y="4545124"/>
            <a:ext cx="286136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(1) </a:t>
            </a:r>
            <a:r>
              <a:rPr lang="ko-KR" altLang="en-US" sz="1000" b="0">
                <a:latin typeface="맑은 고딕" pitchFamily="50" charset="-127"/>
                <a:ea typeface="맑은 고딕" pitchFamily="50" charset="-127"/>
              </a:rPr>
              <a:t>슬라이드 빈화면에 커서를 놓고 우클릭합니다</a:t>
            </a:r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98164" y="4545124"/>
            <a:ext cx="241893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(2) </a:t>
            </a:r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b="1">
                <a:latin typeface="맑은 고딕" pitchFamily="50" charset="-127"/>
                <a:ea typeface="맑은 고딕" pitchFamily="50" charset="-127"/>
              </a:rPr>
              <a:t>레이아웃</a:t>
            </a:r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] – [</a:t>
            </a:r>
            <a:r>
              <a:rPr lang="ko-KR" altLang="en-US" sz="1000" b="1">
                <a:latin typeface="맑은 고딕" pitchFamily="50" charset="-127"/>
                <a:ea typeface="맑은 고딕" pitchFamily="50" charset="-127"/>
              </a:rPr>
              <a:t>기본디자인</a:t>
            </a:r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b="0">
                <a:latin typeface="맑은 고딕" pitchFamily="50" charset="-127"/>
                <a:ea typeface="맑은 고딕" pitchFamily="50" charset="-127"/>
              </a:rPr>
              <a:t>에서 원하는</a:t>
            </a:r>
            <a:endParaRPr lang="en-US" altLang="ko-KR" sz="1000" b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000" b="0">
                <a:latin typeface="맑은 고딕" pitchFamily="50" charset="-127"/>
                <a:ea typeface="맑은 고딕" pitchFamily="50" charset="-127"/>
              </a:rPr>
              <a:t>형태를 클릭하세요</a:t>
            </a:r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756756" y="3104964"/>
            <a:ext cx="12824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ko-KR" altLang="en-US" sz="1000" b="0">
                <a:latin typeface="맑은 고딕" pitchFamily="50" charset="-127"/>
                <a:ea typeface="맑은 고딕" pitchFamily="50" charset="-127"/>
              </a:rPr>
              <a:t>▶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68876" y="3104964"/>
            <a:ext cx="12824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ko-KR" altLang="en-US" sz="1000" b="0">
                <a:latin typeface="맑은 고딕" pitchFamily="50" charset="-127"/>
                <a:ea typeface="맑은 고딕" pitchFamily="50" charset="-127"/>
              </a:rPr>
              <a:t>▶</a:t>
            </a:r>
          </a:p>
        </p:txBody>
      </p:sp>
      <p:sp>
        <p:nvSpPr>
          <p:cNvPr id="4" name="직사각형 3"/>
          <p:cNvSpPr/>
          <p:nvPr userDrawn="1"/>
        </p:nvSpPr>
        <p:spPr>
          <a:xfrm>
            <a:off x="4340932" y="3248980"/>
            <a:ext cx="540060" cy="46805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 algn="ctr" latinLnBrk="0">
              <a:spcBef>
                <a:spcPct val="20000"/>
              </a:spcBef>
              <a:buClr>
                <a:schemeClr val="bg2"/>
              </a:buClr>
              <a:buSzPct val="90000"/>
              <a:tabLst>
                <a:tab pos="1438275" algn="l"/>
              </a:tabLst>
            </a:pPr>
            <a:endParaRPr lang="ko-KR" altLang="en-US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45188" y="4545124"/>
            <a:ext cx="29163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(3) </a:t>
            </a:r>
            <a:r>
              <a:rPr lang="ko-KR" altLang="en-US" sz="1000" b="0">
                <a:latin typeface="맑은 고딕" pitchFamily="50" charset="-127"/>
                <a:ea typeface="맑은 고딕" pitchFamily="50" charset="-127"/>
              </a:rPr>
              <a:t>제목</a:t>
            </a:r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~</a:t>
            </a:r>
            <a:r>
              <a:rPr lang="ko-KR" altLang="en-US" sz="1000" b="0">
                <a:latin typeface="맑은 고딕" pitchFamily="50" charset="-127"/>
                <a:ea typeface="맑은 고딕" pitchFamily="50" charset="-127"/>
              </a:rPr>
              <a:t>문서 끝 페이지</a:t>
            </a:r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>
                <a:latin typeface="맑은 고딕" pitchFamily="50" charset="-127"/>
                <a:ea typeface="맑은 고딕" pitchFamily="50" charset="-127"/>
              </a:rPr>
              <a:t>빈 페이지도 있으니</a:t>
            </a:r>
            <a:endParaRPr lang="en-US" altLang="ko-KR" sz="1000" b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000" b="0">
                <a:latin typeface="맑은 고딕" pitchFamily="50" charset="-127"/>
                <a:ea typeface="맑은 고딕" pitchFamily="50" charset="-127"/>
              </a:rPr>
              <a:t>상황에 맞게 설정하실 수 있습니다</a:t>
            </a:r>
            <a:r>
              <a:rPr lang="en-US" altLang="ko-KR" sz="1000" b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0" y="1772816"/>
            <a:ext cx="1975104" cy="264566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56" y="1988840"/>
            <a:ext cx="1884405" cy="130363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68" y="2996952"/>
            <a:ext cx="1878227" cy="1303638"/>
          </a:xfrm>
          <a:prstGeom prst="rect">
            <a:avLst/>
          </a:prstGeom>
        </p:spPr>
      </p:pic>
      <p:cxnSp>
        <p:nvCxnSpPr>
          <p:cNvPr id="25" name="직선 연결선 24"/>
          <p:cNvCxnSpPr/>
          <p:nvPr userDrawn="1"/>
        </p:nvCxnSpPr>
        <p:spPr>
          <a:xfrm>
            <a:off x="164468" y="656692"/>
            <a:ext cx="957706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 userDrawn="1"/>
        </p:nvCxnSpPr>
        <p:spPr>
          <a:xfrm>
            <a:off x="164468" y="6453336"/>
            <a:ext cx="957706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530254"/>
            <a:ext cx="1836204" cy="1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08" y="192760"/>
            <a:ext cx="3140015" cy="38614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0472" y="296652"/>
            <a:ext cx="396102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PS&amp;M </a:t>
            </a: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레이아웃을 활용한 문서 제작방법</a:t>
            </a:r>
            <a:r>
              <a:rPr lang="ko-KR" altLang="en-US" sz="14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두번째</a:t>
            </a:r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400" b="1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32155" r="53402" b="43570"/>
          <a:stretch/>
        </p:blipFill>
        <p:spPr bwMode="auto">
          <a:xfrm>
            <a:off x="380492" y="2132856"/>
            <a:ext cx="1728192" cy="18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표 2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6205030"/>
              </p:ext>
            </p:extLst>
          </p:nvPr>
        </p:nvGraphicFramePr>
        <p:xfrm>
          <a:off x="380492" y="1340769"/>
          <a:ext cx="9037005" cy="493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5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latin typeface="맑은 고딕" pitchFamily="50" charset="-127"/>
                          <a:ea typeface="맑은 고딕" pitchFamily="50" charset="-127"/>
                        </a:rPr>
                        <a:t>기본 파워포인트를 사용할 경우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맑은 고딕" pitchFamily="50" charset="-127"/>
                          <a:ea typeface="맑은 고딕" pitchFamily="50" charset="-127"/>
                        </a:rPr>
                        <a:t>PS&amp;M</a:t>
                      </a:r>
                      <a:r>
                        <a:rPr lang="ko-KR" altLang="en-US" sz="1000" baseline="0">
                          <a:latin typeface="맑은 고딕" pitchFamily="50" charset="-127"/>
                          <a:ea typeface="맑은 고딕" pitchFamily="50" charset="-127"/>
                        </a:rPr>
                        <a:t> 양식으로 제작된 파워포인트를 사용할 경우</a:t>
                      </a:r>
                      <a:endParaRPr lang="ko-KR" altLang="en-US" sz="10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90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latin typeface="맑은 고딕" pitchFamily="50" charset="-127"/>
                          <a:ea typeface="맑은 고딕" pitchFamily="50" charset="-127"/>
                        </a:rPr>
                        <a:t>도형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222">
                <a:tc vMerge="1">
                  <a:txBody>
                    <a:bodyPr/>
                    <a:lstStyle/>
                    <a:p>
                      <a:pPr latinLnBrk="1"/>
                      <a:endParaRPr lang="ko-KR" altLang="en-US" sz="10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>
                          <a:latin typeface="맑은 고딕" pitchFamily="50" charset="-127"/>
                          <a:ea typeface="맑은 고딕" pitchFamily="50" charset="-127"/>
                        </a:rPr>
                        <a:t>도형을 그릴 경우 파란색으로 세팅이 되어 있어서 색상을 매번 변경하느라 불편하진 않으셨나요</a:t>
                      </a:r>
                      <a:r>
                        <a:rPr lang="en-US" altLang="ko-KR" sz="100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>
                          <a:latin typeface="맑은 고딕" pitchFamily="50" charset="-127"/>
                          <a:ea typeface="맑은 고딕" pitchFamily="50" charset="-127"/>
                        </a:rPr>
                        <a:t>본 문서를 활용할 경우 도형을 그리면 흰색</a:t>
                      </a:r>
                      <a:r>
                        <a:rPr lang="en-US" altLang="ko-KR" sz="100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000">
                          <a:latin typeface="맑은 고딕" pitchFamily="50" charset="-127"/>
                          <a:ea typeface="맑은 고딕" pitchFamily="50" charset="-127"/>
                        </a:rPr>
                        <a:t>검정색이 기본으로 세팅되어 있습니다</a:t>
                      </a:r>
                      <a:r>
                        <a:rPr lang="en-US" altLang="ko-KR" sz="1000"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endParaRPr lang="ko-KR" altLang="en-US" sz="10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669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latin typeface="맑은 고딕" pitchFamily="50" charset="-127"/>
                          <a:ea typeface="맑은 고딕" pitchFamily="50" charset="-127"/>
                        </a:rPr>
                        <a:t>컬러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22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>
                          <a:latin typeface="맑은 고딕" pitchFamily="50" charset="-127"/>
                          <a:ea typeface="맑은 고딕" pitchFamily="50" charset="-127"/>
                        </a:rPr>
                        <a:t>회사</a:t>
                      </a:r>
                      <a:r>
                        <a:rPr lang="ko-KR" altLang="en-US" sz="1000" baseline="0">
                          <a:latin typeface="맑은 고딕" pitchFamily="50" charset="-127"/>
                          <a:ea typeface="맑은 고딕" pitchFamily="50" charset="-127"/>
                        </a:rPr>
                        <a:t> 서식물을 예쁘게 꾸미고 싶을 땐 기본 테마색상이 조금 아쉬우셨나요</a:t>
                      </a:r>
                      <a:r>
                        <a:rPr lang="en-US" altLang="ko-KR" sz="1000" baseline="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>
                          <a:latin typeface="맑은 고딕" pitchFamily="50" charset="-127"/>
                          <a:ea typeface="맑은 고딕" pitchFamily="50" charset="-127"/>
                        </a:rPr>
                        <a:t>PS</a:t>
                      </a:r>
                      <a:r>
                        <a:rPr lang="ko-KR" altLang="en-US" sz="1000" baseline="0">
                          <a:latin typeface="맑은 고딕" pitchFamily="50" charset="-127"/>
                          <a:ea typeface="맑은 고딕" pitchFamily="50" charset="-127"/>
                        </a:rPr>
                        <a:t>의 </a:t>
                      </a:r>
                      <a:r>
                        <a:rPr lang="en-US" altLang="ko-KR" sz="1000" baseline="0">
                          <a:latin typeface="맑은 고딕" pitchFamily="50" charset="-127"/>
                          <a:ea typeface="맑은 고딕" pitchFamily="50" charset="-127"/>
                        </a:rPr>
                        <a:t>CI</a:t>
                      </a:r>
                      <a:r>
                        <a:rPr lang="ko-KR" altLang="en-US" sz="1000" baseline="0">
                          <a:latin typeface="맑은 고딕" pitchFamily="50" charset="-127"/>
                          <a:ea typeface="맑은 고딕" pitchFamily="50" charset="-127"/>
                        </a:rPr>
                        <a:t>색상 </a:t>
                      </a:r>
                      <a:r>
                        <a:rPr lang="en-US" altLang="ko-KR" sz="1000" baseline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00" baseline="0">
                          <a:latin typeface="맑은 고딕" pitchFamily="50" charset="-127"/>
                          <a:ea typeface="맑은 고딕" pitchFamily="50" charset="-127"/>
                        </a:rPr>
                        <a:t>빨강</a:t>
                      </a:r>
                      <a:r>
                        <a:rPr lang="en-US" altLang="ko-KR" sz="1000" baseline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000" baseline="0">
                          <a:latin typeface="맑은 고딕" pitchFamily="50" charset="-127"/>
                          <a:ea typeface="맑은 고딕" pitchFamily="50" charset="-127"/>
                        </a:rPr>
                        <a:t>주황</a:t>
                      </a:r>
                      <a:r>
                        <a:rPr lang="en-US" altLang="ko-KR" sz="1000" baseline="0"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lang="ko-KR" altLang="en-US" sz="1000" baseline="0">
                          <a:latin typeface="맑은 고딕" pitchFamily="50" charset="-127"/>
                          <a:ea typeface="맑은 고딕" pitchFamily="50" charset="-127"/>
                        </a:rPr>
                        <a:t>그리고 홈페이지에서 공통으로 사용되는 색상을 선택하여 작업하실 수 있습니다</a:t>
                      </a:r>
                      <a:r>
                        <a:rPr lang="en-US" altLang="ko-KR" sz="1000" baseline="0"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  <a:p>
                      <a:pPr latinLnBrk="1"/>
                      <a:r>
                        <a:rPr lang="ko-KR" altLang="en-US" sz="1000" baseline="0">
                          <a:latin typeface="맑은 고딕" pitchFamily="50" charset="-127"/>
                          <a:ea typeface="맑은 고딕" pitchFamily="50" charset="-127"/>
                        </a:rPr>
                        <a:t>기본테마색상을 원하신다면</a:t>
                      </a:r>
                      <a:r>
                        <a:rPr lang="en-US" altLang="ko-KR" sz="1000" baseline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aseline="0">
                          <a:latin typeface="맑은 고딕" pitchFamily="50" charset="-127"/>
                          <a:ea typeface="맑은 고딕" pitchFamily="50" charset="-127"/>
                        </a:rPr>
                        <a:t>하단의 표준색을 활용하시면 됩니다</a:t>
                      </a:r>
                      <a:r>
                        <a:rPr lang="en-US" altLang="ko-KR" sz="1000" baseline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 userDrawn="1"/>
        </p:nvSpPr>
        <p:spPr>
          <a:xfrm>
            <a:off x="452500" y="1006860"/>
            <a:ext cx="2231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ko-KR" altLang="en-US" sz="1000" b="1" u="sng">
                <a:latin typeface="맑은 고딕" pitchFamily="50" charset="-127"/>
                <a:ea typeface="맑은 고딕" pitchFamily="50" charset="-127"/>
              </a:rPr>
              <a:t>저장되어 있는 회사 대표컬러 활용하기</a:t>
            </a:r>
          </a:p>
        </p:txBody>
      </p:sp>
      <p:grpSp>
        <p:nvGrpSpPr>
          <p:cNvPr id="25" name="그룹 24"/>
          <p:cNvGrpSpPr/>
          <p:nvPr userDrawn="1"/>
        </p:nvGrpSpPr>
        <p:grpSpPr>
          <a:xfrm>
            <a:off x="207396" y="980728"/>
            <a:ext cx="198268" cy="198268"/>
            <a:chOff x="207396" y="836712"/>
            <a:chExt cx="198268" cy="198268"/>
          </a:xfrm>
        </p:grpSpPr>
        <p:sp>
          <p:nvSpPr>
            <p:cNvPr id="26" name="타원 25"/>
            <p:cNvSpPr/>
            <p:nvPr userDrawn="1"/>
          </p:nvSpPr>
          <p:spPr>
            <a:xfrm>
              <a:off x="207396" y="836712"/>
              <a:ext cx="198268" cy="19826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 algn="ctr" latinLnBrk="0">
                <a:spcBef>
                  <a:spcPct val="20000"/>
                </a:spcBef>
                <a:buClr>
                  <a:schemeClr val="bg2"/>
                </a:buClr>
                <a:buSzPct val="90000"/>
                <a:tabLst>
                  <a:tab pos="1438275" algn="l"/>
                </a:tabLst>
              </a:pPr>
              <a:endParaRPr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277162" y="872716"/>
              <a:ext cx="6732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9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9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56" y="1628800"/>
            <a:ext cx="1018032" cy="112776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36" y="1628800"/>
            <a:ext cx="963168" cy="105460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40" y="3537012"/>
            <a:ext cx="1249680" cy="2017776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2612740" y="3717032"/>
            <a:ext cx="1296144" cy="6840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 algn="ctr" latinLnBrk="0">
              <a:spcBef>
                <a:spcPct val="20000"/>
              </a:spcBef>
              <a:buClr>
                <a:schemeClr val="bg2"/>
              </a:buClr>
              <a:buSzPct val="90000"/>
              <a:tabLst>
                <a:tab pos="1438275" algn="l"/>
              </a:tabLst>
            </a:pPr>
            <a:endParaRPr lang="ko-KR" altLang="en-US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2" y="3501008"/>
            <a:ext cx="1219200" cy="2139696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6789204" y="3645024"/>
            <a:ext cx="1296144" cy="648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 algn="ctr" latinLnBrk="0">
              <a:spcBef>
                <a:spcPct val="20000"/>
              </a:spcBef>
              <a:buClr>
                <a:schemeClr val="bg2"/>
              </a:buClr>
              <a:buSzPct val="90000"/>
              <a:tabLst>
                <a:tab pos="1438275" algn="l"/>
              </a:tabLst>
            </a:pPr>
            <a:endParaRPr lang="ko-KR" altLang="en-US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164468" y="656692"/>
            <a:ext cx="957706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164468" y="6453336"/>
            <a:ext cx="957706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530254"/>
            <a:ext cx="1836204" cy="1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472" y="152636"/>
            <a:ext cx="95050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472" y="1412776"/>
            <a:ext cx="9505056" cy="493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472" y="6453336"/>
            <a:ext cx="2464274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0752" y="6453335"/>
            <a:ext cx="4608512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1272" y="6453335"/>
            <a:ext cx="23114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6E79EB0A-8C73-48F1-94DB-226059DFD7A2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27" r:id="rId2"/>
    <p:sldLayoutId id="2147484543" r:id="rId3"/>
    <p:sldLayoutId id="2147484541" r:id="rId4"/>
    <p:sldLayoutId id="2147484548" r:id="rId5"/>
    <p:sldLayoutId id="2147484547" r:id="rId6"/>
    <p:sldLayoutId id="2147484549" r:id="rId7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2510" y="2226930"/>
            <a:ext cx="88209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600" b="1" spc="-130" dirty="0" err="1">
                <a:latin typeface="맑은 고딕" pitchFamily="50" charset="-127"/>
                <a:ea typeface="맑은 고딕" pitchFamily="50" charset="-127"/>
              </a:rPr>
              <a:t>랜섬웨어</a:t>
            </a:r>
            <a:r>
              <a:rPr lang="en-US" altLang="ko-KR" sz="3600" b="1" spc="-130" dirty="0">
                <a:latin typeface="맑은 고딕" pitchFamily="50" charset="-127"/>
                <a:ea typeface="맑은 고딕" pitchFamily="50" charset="-127"/>
              </a:rPr>
              <a:t>(Ransomware)</a:t>
            </a:r>
            <a:r>
              <a:rPr lang="ko-KR" altLang="en-US" sz="3600" b="1" spc="-130" dirty="0">
                <a:latin typeface="맑은 고딕" pitchFamily="50" charset="-127"/>
                <a:ea typeface="맑은 고딕" pitchFamily="50" charset="-127"/>
              </a:rPr>
              <a:t> 대응 가이드</a:t>
            </a:r>
            <a:endParaRPr lang="ko-KR" altLang="en-US" sz="4000" b="1" spc="-13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1152" y="3212976"/>
            <a:ext cx="298833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b="1" spc="-130" dirty="0">
                <a:latin typeface="맑은 고딕" pitchFamily="50" charset="-127"/>
                <a:ea typeface="맑은 고딕" pitchFamily="50" charset="-127"/>
              </a:rPr>
              <a:t>IT</a:t>
            </a:r>
            <a:r>
              <a:rPr lang="ko-KR" altLang="en-US" sz="2000" b="1" spc="-130" dirty="0" err="1" smtClean="0">
                <a:latin typeface="맑은 고딕" pitchFamily="50" charset="-127"/>
                <a:ea typeface="맑은 고딕" pitchFamily="50" charset="-127"/>
              </a:rPr>
              <a:t>보안팀</a:t>
            </a:r>
            <a:r>
              <a:rPr lang="ko-KR" altLang="en-US" sz="2000" b="1" spc="-13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spc="-13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2000" b="1" spc="-130" dirty="0" err="1" smtClean="0">
                <a:latin typeface="맑은 고딕" pitchFamily="50" charset="-127"/>
                <a:ea typeface="맑은 고딕" pitchFamily="50" charset="-127"/>
              </a:rPr>
              <a:t>보안운영실</a:t>
            </a:r>
            <a:endParaRPr lang="ko-KR" altLang="en-US" sz="2000" b="1" spc="-13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844" y="5755322"/>
            <a:ext cx="2988332" cy="482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30" dirty="0">
                <a:latin typeface="맑은 고딕" pitchFamily="50" charset="-127"/>
                <a:ea typeface="맑은 고딕" pitchFamily="50" charset="-127"/>
              </a:rPr>
              <a:t>2022. </a:t>
            </a:r>
            <a:r>
              <a:rPr lang="en-US" altLang="ko-KR" sz="2400" b="1" spc="-130" dirty="0" smtClean="0">
                <a:latin typeface="맑은 고딕" pitchFamily="50" charset="-127"/>
                <a:ea typeface="맑은 고딕" pitchFamily="50" charset="-127"/>
              </a:rPr>
              <a:t>07</a:t>
            </a:r>
            <a:endParaRPr lang="ko-KR" altLang="en-US" sz="2400" b="1" spc="-13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C34A5A8-14EF-4164-A28E-2D096FA0A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4" y="260648"/>
            <a:ext cx="1016870" cy="5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CECA7A-D660-1343-9930-49C0B05A2F27}"/>
              </a:ext>
            </a:extLst>
          </p:cNvPr>
          <p:cNvSpPr txBox="1"/>
          <p:nvPr/>
        </p:nvSpPr>
        <p:spPr>
          <a:xfrm>
            <a:off x="272480" y="296652"/>
            <a:ext cx="93250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ko-KR" altLang="en-US" sz="1600" b="1" spc="-130" dirty="0" err="1">
                <a:latin typeface="맑은 고딕" pitchFamily="50" charset="-127"/>
                <a:ea typeface="맑은 고딕" pitchFamily="50" charset="-127"/>
              </a:rPr>
              <a:t>랜섬웨어</a:t>
            </a:r>
            <a:r>
              <a:rPr lang="en-US" altLang="ko-KR" sz="1600" b="1" spc="-130" dirty="0">
                <a:latin typeface="맑은 고딕" pitchFamily="50" charset="-127"/>
                <a:ea typeface="맑은 고딕" pitchFamily="50" charset="-127"/>
              </a:rPr>
              <a:t>(Ransomware)</a:t>
            </a:r>
            <a:r>
              <a:rPr lang="ko-KR" altLang="en-US" sz="1600" b="1" spc="-130" dirty="0">
                <a:latin typeface="맑은 고딕" pitchFamily="50" charset="-127"/>
                <a:ea typeface="맑은 고딕" pitchFamily="50" charset="-127"/>
              </a:rPr>
              <a:t> 대응 가이드</a:t>
            </a:r>
            <a:endParaRPr kumimoji="1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Wingdings"/>
            </a:endParaRP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DFCCDD09-9ED5-46A4-8B10-29600958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43" y="1156533"/>
            <a:ext cx="9577064" cy="11563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44000" tIns="46800" rIns="144000" bIns="4680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랜섬웨어는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이용자의 데이터</a:t>
            </a:r>
            <a:r>
              <a:rPr kumimoji="1" lang="en-US" altLang="ko-KR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시스템파일</a:t>
            </a:r>
            <a:r>
              <a:rPr kumimoji="1" lang="en-US" altLang="ko-KR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문서</a:t>
            </a:r>
            <a:r>
              <a:rPr kumimoji="1" lang="en-US" altLang="ko-KR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이미지</a:t>
            </a:r>
            <a:r>
              <a:rPr kumimoji="1" lang="en-US" altLang="ko-KR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동영상 등</a:t>
            </a:r>
            <a:r>
              <a:rPr kumimoji="1" lang="en-US" altLang="ko-KR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를 암호화하고 복구를 위한 금전을 요구하는 악성코드 </a:t>
            </a: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몸값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(Ransom)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소프트웨어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(Software)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합성어로 시스템을 사용 불가능한 상태로 변경하거나 데이터를 암호화해 사용할 수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없도록 하고 이를 인질로 금전을 요구하는 악성 프로그램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감염된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공유 폴더 및 기타 접근 가능한 시스템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 서버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USB,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외장하드 등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확산을 시도함</a:t>
            </a:r>
            <a:r>
              <a:rPr kumimoji="1" lang="ko-KR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1" lang="en-US" altLang="ko-KR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66ACFC-151D-A39B-9DE0-59C1347E0F9A}"/>
              </a:ext>
            </a:extLst>
          </p:cNvPr>
          <p:cNvSpPr txBox="1"/>
          <p:nvPr/>
        </p:nvSpPr>
        <p:spPr>
          <a:xfrm>
            <a:off x="2128838" y="6489340"/>
            <a:ext cx="77771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미국 송유관 회사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콜로니얼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파이프라인 社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일간 美 동부지역 송유 중단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휘발유 가격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년 내 최고 상승</a:t>
            </a:r>
            <a:endParaRPr lang="en-US" altLang="ko-KR" sz="8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미국 최대 글로벌 육가공업체 ‘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JBS SA’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의 미국 자회사는 생산시설 일부가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일간 운영이 중단됨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409234D8-7A8A-8E2B-9DC6-8F01F6FCF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43" y="2323180"/>
            <a:ext cx="9479208" cy="902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44000" tIns="46800" rIns="144000" bIns="4680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13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최근 국내</a:t>
            </a:r>
            <a:r>
              <a:rPr lang="ko-KR" altLang="en-US" sz="13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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외에서 해킹으로 피해자의 데이터를 암호화하고 이를 풀어주는 대가로 돈을 요구하는 </a:t>
            </a:r>
            <a:r>
              <a:rPr kumimoji="1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피해 증가 </a:t>
            </a: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국외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미국에서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공격은 </a:t>
            </a:r>
            <a:r>
              <a:rPr lang="ko-KR" altLang="en-US" sz="1100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송유관</a:t>
            </a:r>
            <a:r>
              <a:rPr lang="en-US" altLang="ko-KR" sz="1100" u="sng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</a:t>
            </a:r>
            <a:r>
              <a:rPr lang="en-US" altLang="ko-KR" sz="1100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‧</a:t>
            </a:r>
            <a:r>
              <a:rPr lang="ko-KR" altLang="en-US" sz="1100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육가공업체</a:t>
            </a:r>
            <a:r>
              <a:rPr lang="en-US" altLang="ko-KR" sz="1100" u="sng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 기반시설과 국민 생활에 밀접한 분야가 목표가 되어 국가적 혼란 야기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(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우리나라도 피해가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증가중이며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최근 제조기업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배달대행 플랫폼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병원 등 다양한 분야에서 피해가 발생하고 있음</a:t>
            </a:r>
            <a:r>
              <a:rPr kumimoji="1" lang="ko-KR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1" lang="en-US" altLang="ko-KR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45">
            <a:extLst>
              <a:ext uri="{FF2B5EF4-FFF2-40B4-BE49-F238E27FC236}">
                <a16:creationId xmlns:a16="http://schemas.microsoft.com/office/drawing/2014/main" id="{BC3F4A48-6FD8-7896-E331-705E665A3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79" y="3259284"/>
            <a:ext cx="9479208" cy="902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44000" tIns="46800" rIns="144000" bIns="4680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조직화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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지능화되고 있으며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지속적이고 다양한 공격방식으로 증가 우려</a:t>
            </a:r>
            <a:r>
              <a:rPr kumimoji="1" lang="ko-KR" alt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프로그래머가 </a:t>
            </a:r>
            <a:r>
              <a:rPr lang="ko-KR" altLang="en-US" sz="1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랜섬웨어를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제작하여 범죄조직에 공급하고 수익을 공유하는 등 범죄형태가 분업화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‧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조직화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신뢰가 있는 인물의 이메일 등을 활용한 사회공학적 기법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지속적인 취약점 탐색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(APT)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 해킹 공격은 갈수록 지능화되고 있음</a:t>
            </a:r>
            <a:r>
              <a:rPr kumimoji="1" lang="ko-KR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1" lang="en-US" altLang="ko-KR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5321C534-B59E-B272-D15F-FC9550DE1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51858"/>
              </p:ext>
            </p:extLst>
          </p:nvPr>
        </p:nvGraphicFramePr>
        <p:xfrm>
          <a:off x="345843" y="4719336"/>
          <a:ext cx="4931193" cy="1589951"/>
        </p:xfrm>
        <a:graphic>
          <a:graphicData uri="http://schemas.openxmlformats.org/drawingml/2006/table">
            <a:tbl>
              <a:tblPr/>
              <a:tblGrid>
                <a:gridCol w="628366">
                  <a:extLst>
                    <a:ext uri="{9D8B030D-6E8A-4147-A177-3AD203B41FA5}">
                      <a16:colId xmlns:a16="http://schemas.microsoft.com/office/drawing/2014/main" val="599264354"/>
                    </a:ext>
                  </a:extLst>
                </a:gridCol>
                <a:gridCol w="1294346">
                  <a:extLst>
                    <a:ext uri="{9D8B030D-6E8A-4147-A177-3AD203B41FA5}">
                      <a16:colId xmlns:a16="http://schemas.microsoft.com/office/drawing/2014/main" val="637723832"/>
                    </a:ext>
                  </a:extLst>
                </a:gridCol>
                <a:gridCol w="1434276">
                  <a:extLst>
                    <a:ext uri="{9D8B030D-6E8A-4147-A177-3AD203B41FA5}">
                      <a16:colId xmlns:a16="http://schemas.microsoft.com/office/drawing/2014/main" val="659416874"/>
                    </a:ext>
                  </a:extLst>
                </a:gridCol>
                <a:gridCol w="1574205">
                  <a:extLst>
                    <a:ext uri="{9D8B030D-6E8A-4147-A177-3AD203B41FA5}">
                      <a16:colId xmlns:a16="http://schemas.microsoft.com/office/drawing/2014/main" val="377269817"/>
                    </a:ext>
                  </a:extLst>
                </a:gridCol>
              </a:tblGrid>
              <a:tr h="270863">
                <a:tc>
                  <a:txBody>
                    <a:bodyPr/>
                    <a:lstStyle/>
                    <a:p>
                      <a:pPr marL="266700" marR="0" indent="-26670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indent="-26670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웹사이트 </a:t>
                      </a:r>
                      <a:r>
                        <a:rPr lang="ko-KR" altLang="en-US" sz="10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방문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indent="-26670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이메일</a:t>
                      </a:r>
                      <a:r>
                        <a:rPr lang="en-US" altLang="ko-KR" sz="10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en-US" sz="10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SNS </a:t>
                      </a:r>
                      <a:r>
                        <a:rPr lang="ko-KR" altLang="en-US" sz="10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유포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indent="-26670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타깃형</a:t>
                      </a:r>
                      <a:r>
                        <a:rPr lang="en-US" altLang="ko-KR" sz="10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0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APT) </a:t>
                      </a:r>
                      <a:r>
                        <a:rPr lang="ko-KR" altLang="en-US" sz="10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공격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882"/>
                  </a:ext>
                </a:extLst>
              </a:tr>
              <a:tr h="585222">
                <a:tc>
                  <a:txBody>
                    <a:bodyPr/>
                    <a:lstStyle/>
                    <a:p>
                      <a:pPr marL="266700" marR="0" indent="-2667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감염</a:t>
                      </a:r>
                      <a:endParaRPr lang="en-US" altLang="ko-KR" sz="1000" b="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66700" marR="0" indent="-2667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경로</a:t>
                      </a:r>
                    </a:p>
                  </a:txBody>
                  <a:tcPr marL="64770" marR="64770" marT="17907" marB="1790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랜섬웨어가</a:t>
                      </a: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유포 중인 </a:t>
                      </a:r>
                      <a:r>
                        <a:rPr lang="ko-KR" altLang="en-US" sz="1000" b="0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웹사이트 </a:t>
                      </a: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방문</a:t>
                      </a: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첨부파일 다운로드</a:t>
                      </a:r>
                      <a:r>
                        <a:rPr lang="en-US" altLang="ko-KR" sz="1000" b="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링크 </a:t>
                      </a:r>
                      <a:r>
                        <a:rPr lang="ko-KR" altLang="en-US" sz="1000" b="0" kern="0" spc="-5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실행시</a:t>
                      </a:r>
                      <a:r>
                        <a:rPr lang="ko-KR" altLang="en-US" sz="1000" b="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설치</a:t>
                      </a:r>
                      <a:endParaRPr lang="ko-KR" altLang="en-US" sz="1000" b="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해커가 서버 침투 및 악성코드 설치</a:t>
                      </a: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701149"/>
                  </a:ext>
                </a:extLst>
              </a:tr>
              <a:tr h="733866">
                <a:tc>
                  <a:txBody>
                    <a:bodyPr/>
                    <a:lstStyle/>
                    <a:p>
                      <a:pPr marL="266700" marR="0" indent="-2667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원인</a:t>
                      </a:r>
                    </a:p>
                  </a:txBody>
                  <a:tcPr marL="64770" marR="64770" marT="17907" marB="1790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indent="-2667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운영체제 등 </a:t>
                      </a:r>
                    </a:p>
                    <a:p>
                      <a:pPr marL="266700" marR="0" indent="-2667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S/W </a:t>
                      </a: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취약점 존재</a:t>
                      </a: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indent="-2667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이용자 부주의 등</a:t>
                      </a:r>
                    </a:p>
                    <a:p>
                      <a:pPr marL="266700" marR="0" indent="-2667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보안인식 부족</a:t>
                      </a: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indent="-2667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기업의 보안관리</a:t>
                      </a:r>
                    </a:p>
                    <a:p>
                      <a:pPr marL="266700" marR="0" indent="-2667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수준 취약</a:t>
                      </a: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81103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B02B13B-6A0A-748E-64A1-3E6042DE8C4A}"/>
              </a:ext>
            </a:extLst>
          </p:cNvPr>
          <p:cNvSpPr txBox="1"/>
          <p:nvPr/>
        </p:nvSpPr>
        <p:spPr>
          <a:xfrm>
            <a:off x="1640917" y="4411851"/>
            <a:ext cx="23399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kumimoji="1" lang="ko-KR" altLang="en-US" sz="12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</a:t>
            </a:r>
            <a:r>
              <a:rPr kumimoji="1" lang="ko-KR" altLang="en-US" sz="1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감염경로</a:t>
            </a:r>
            <a:r>
              <a:rPr kumimoji="1" lang="ko-KR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DC32519-D192-A4AE-EAEE-EB6578196F5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85048" y="4719336"/>
            <a:ext cx="4339103" cy="1589951"/>
          </a:xfrm>
          <a:prstGeom prst="rect">
            <a:avLst/>
          </a:prstGeom>
          <a:ln w="12700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1252EB-3E53-02AC-ACB9-47FF0B17F45A}"/>
              </a:ext>
            </a:extLst>
          </p:cNvPr>
          <p:cNvSpPr txBox="1"/>
          <p:nvPr/>
        </p:nvSpPr>
        <p:spPr>
          <a:xfrm>
            <a:off x="6951662" y="4381947"/>
            <a:ext cx="23399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kumimoji="1" lang="ko-KR" altLang="en-US" sz="12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</a:t>
            </a:r>
            <a:r>
              <a:rPr kumimoji="1" lang="ko-KR" altLang="en-US" sz="1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공격절차</a:t>
            </a:r>
            <a:r>
              <a:rPr kumimoji="1" lang="ko-KR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37049" y="764704"/>
            <a:ext cx="9360467" cy="360040"/>
            <a:chOff x="-1131103" y="1304764"/>
            <a:chExt cx="9360467" cy="360040"/>
          </a:xfrm>
        </p:grpSpPr>
        <p:sp>
          <p:nvSpPr>
            <p:cNvPr id="6" name="직사각형 5"/>
            <p:cNvSpPr/>
            <p:nvPr/>
          </p:nvSpPr>
          <p:spPr>
            <a:xfrm>
              <a:off x="-1059668" y="1304764"/>
              <a:ext cx="9289032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 latinLnBrk="0">
                <a:spcBef>
                  <a:spcPct val="20000"/>
                </a:spcBef>
                <a:buClr>
                  <a:schemeClr val="bg2"/>
                </a:buClr>
                <a:buSzPct val="90000"/>
                <a:tabLst>
                  <a:tab pos="1438275" algn="l"/>
                </a:tabLst>
              </a:pPr>
              <a:r>
                <a:rPr lang="ko-KR" alt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</a:t>
              </a:r>
              <a:r>
                <a:rPr lang="ko-KR" altLang="en-US" sz="1600" b="1" dirty="0" err="1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랜섬웨어</a:t>
              </a:r>
              <a:r>
                <a:rPr lang="en-US" altLang="ko-KR" sz="1600" b="1" dirty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(Ransomware</a:t>
              </a:r>
              <a:r>
                <a:rPr lang="en-US" altLang="ko-KR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란</a:t>
              </a:r>
              <a:r>
                <a:rPr lang="en-US" altLang="ko-KR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?</a:t>
              </a:r>
              <a:endPara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-1131103" y="1304764"/>
              <a:ext cx="279648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 algn="ctr" latinLnBrk="0">
                <a:spcBef>
                  <a:spcPct val="20000"/>
                </a:spcBef>
                <a:buClr>
                  <a:schemeClr val="bg2"/>
                </a:buClr>
                <a:buSzPct val="90000"/>
                <a:tabLst>
                  <a:tab pos="1438275" algn="l"/>
                </a:tabLst>
              </a:pPr>
              <a:endPara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5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CECA7A-D660-1343-9930-49C0B05A2F27}"/>
              </a:ext>
            </a:extLst>
          </p:cNvPr>
          <p:cNvSpPr txBox="1"/>
          <p:nvPr/>
        </p:nvSpPr>
        <p:spPr>
          <a:xfrm>
            <a:off x="272480" y="296652"/>
            <a:ext cx="93250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ko-KR" altLang="en-US" sz="1600" b="1" spc="-130" dirty="0" err="1">
                <a:latin typeface="맑은 고딕" pitchFamily="50" charset="-127"/>
                <a:ea typeface="맑은 고딕" pitchFamily="50" charset="-127"/>
              </a:rPr>
              <a:t>랜섬웨어</a:t>
            </a:r>
            <a:r>
              <a:rPr lang="en-US" altLang="ko-KR" sz="1600" b="1" spc="-130" dirty="0">
                <a:latin typeface="맑은 고딕" pitchFamily="50" charset="-127"/>
                <a:ea typeface="맑은 고딕" pitchFamily="50" charset="-127"/>
              </a:rPr>
              <a:t>(Ransomware)</a:t>
            </a:r>
            <a:r>
              <a:rPr lang="ko-KR" altLang="en-US" sz="1600" b="1" spc="-130" dirty="0">
                <a:latin typeface="맑은 고딕" pitchFamily="50" charset="-127"/>
                <a:ea typeface="맑은 고딕" pitchFamily="50" charset="-127"/>
              </a:rPr>
              <a:t> 대응 가이드</a:t>
            </a:r>
            <a:endParaRPr kumimoji="1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/>
            </a:endParaRP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DFCCDD09-9ED5-46A4-8B10-29600958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43" y="1101221"/>
            <a:ext cx="9577064" cy="6715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44000" tIns="46800" rIns="144000" bIns="4680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13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파일 사용 불가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-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평소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열렸던 문서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사진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그림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음악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동영상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파일들 중 일부 또는 전체가 읽을 수 없게 되거나 열리지 않는 현상</a:t>
            </a:r>
            <a:endParaRPr kumimoji="0" lang="en-US" altLang="ko-KR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CD9A43B-7C64-4244-94C4-480482070B36}"/>
              </a:ext>
            </a:extLst>
          </p:cNvPr>
          <p:cNvGrpSpPr/>
          <p:nvPr/>
        </p:nvGrpSpPr>
        <p:grpSpPr>
          <a:xfrm>
            <a:off x="1316596" y="1773836"/>
            <a:ext cx="7272808" cy="1822550"/>
            <a:chOff x="1316596" y="1282997"/>
            <a:chExt cx="7272808" cy="215235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0AFFC692-E6BB-2206-1783-A85C8051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9249" y="3422650"/>
              <a:ext cx="47501" cy="127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79099CF1-4FAD-368B-117F-8FFF66998A6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596" y="1282997"/>
              <a:ext cx="7272808" cy="1827119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ACFCB0-D1FD-EFE5-1851-C841D57182F7}"/>
                </a:ext>
              </a:extLst>
            </p:cNvPr>
            <p:cNvSpPr txBox="1"/>
            <p:nvPr/>
          </p:nvSpPr>
          <p:spPr>
            <a:xfrm>
              <a:off x="1676636" y="3131890"/>
              <a:ext cx="2772308" cy="190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&lt;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정상 파일</a:t>
              </a:r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1BC354-C869-DD07-07F4-77242005240A}"/>
                </a:ext>
              </a:extLst>
            </p:cNvPr>
            <p:cNvSpPr txBox="1"/>
            <p:nvPr/>
          </p:nvSpPr>
          <p:spPr>
            <a:xfrm>
              <a:off x="5421052" y="3216928"/>
              <a:ext cx="2772308" cy="190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&lt;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본문이 암호화된 파일</a:t>
              </a:r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9546277-851C-55D3-D824-3FCCE85FE57E}"/>
              </a:ext>
            </a:extLst>
          </p:cNvPr>
          <p:cNvGrpSpPr/>
          <p:nvPr/>
        </p:nvGrpSpPr>
        <p:grpSpPr>
          <a:xfrm>
            <a:off x="1316596" y="4473116"/>
            <a:ext cx="7164796" cy="1925778"/>
            <a:chOff x="1391246" y="1296973"/>
            <a:chExt cx="7756385" cy="2342677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046B4B54-A5BE-28F1-8ABA-7708710F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9249" y="3422650"/>
              <a:ext cx="47501" cy="127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E27371-C2DF-EAD7-1A16-992FA522117A}"/>
                </a:ext>
              </a:extLst>
            </p:cNvPr>
            <p:cNvSpPr txBox="1"/>
            <p:nvPr/>
          </p:nvSpPr>
          <p:spPr>
            <a:xfrm>
              <a:off x="1815036" y="3443087"/>
              <a:ext cx="2772308" cy="196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&lt;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정상 파일</a:t>
              </a:r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08EE9D-0F62-62FD-8D70-B37A96804D1F}"/>
                </a:ext>
              </a:extLst>
            </p:cNvPr>
            <p:cNvSpPr txBox="1"/>
            <p:nvPr/>
          </p:nvSpPr>
          <p:spPr>
            <a:xfrm>
              <a:off x="5889104" y="3443087"/>
              <a:ext cx="3024666" cy="196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&lt;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확장자가 </a:t>
              </a:r>
              <a:r>
                <a:rPr lang="ko-KR" altLang="en-US" sz="1050" b="1" u="sng" dirty="0">
                  <a:latin typeface="맑은 고딕" pitchFamily="50" charset="-127"/>
                  <a:ea typeface="맑은 고딕" pitchFamily="50" charset="-127"/>
                </a:rPr>
                <a:t>변경된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파일</a:t>
              </a:r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8DA45FDD-E15D-FFCD-5A4F-AC45A7E9762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1246" y="1296973"/>
              <a:ext cx="7756385" cy="209512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9" name="그룹 28"/>
          <p:cNvGrpSpPr/>
          <p:nvPr/>
        </p:nvGrpSpPr>
        <p:grpSpPr>
          <a:xfrm>
            <a:off x="237049" y="764704"/>
            <a:ext cx="9360467" cy="360040"/>
            <a:chOff x="-1131103" y="1304764"/>
            <a:chExt cx="9360467" cy="360040"/>
          </a:xfrm>
        </p:grpSpPr>
        <p:sp>
          <p:nvSpPr>
            <p:cNvPr id="30" name="직사각형 29"/>
            <p:cNvSpPr/>
            <p:nvPr/>
          </p:nvSpPr>
          <p:spPr>
            <a:xfrm>
              <a:off x="-1059668" y="1304764"/>
              <a:ext cx="9289032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 latinLnBrk="0">
                <a:spcBef>
                  <a:spcPct val="20000"/>
                </a:spcBef>
                <a:buClr>
                  <a:schemeClr val="bg2"/>
                </a:buClr>
                <a:buSzPct val="90000"/>
                <a:tabLst>
                  <a:tab pos="1438275" algn="l"/>
                </a:tabLst>
              </a:pPr>
              <a:r>
                <a:rPr lang="ko-KR" alt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주요 감염 증상</a:t>
              </a:r>
              <a:r>
                <a:rPr lang="en-US" altLang="ko-KR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①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-1131103" y="1304764"/>
              <a:ext cx="279648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 algn="ctr" latinLnBrk="0">
                <a:spcBef>
                  <a:spcPct val="20000"/>
                </a:spcBef>
                <a:buClr>
                  <a:schemeClr val="bg2"/>
                </a:buClr>
                <a:buSzPct val="90000"/>
                <a:tabLst>
                  <a:tab pos="1438275" algn="l"/>
                </a:tabLst>
              </a:pPr>
              <a:endPara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2" name="Text Box 45">
            <a:extLst>
              <a:ext uri="{FF2B5EF4-FFF2-40B4-BE49-F238E27FC236}">
                <a16:creationId xmlns:a16="http://schemas.microsoft.com/office/drawing/2014/main" id="{DFCCDD09-9ED5-46A4-8B10-29600958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21" y="3837525"/>
            <a:ext cx="9577064" cy="6715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44000" tIns="46800" rIns="144000" bIns="4680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13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파일 </a:t>
            </a:r>
            <a:r>
              <a:rPr lang="ko-KR" altLang="en-US" sz="13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확장자</a:t>
            </a:r>
            <a:r>
              <a:rPr lang="ko-KR" altLang="en-US" sz="13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변경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-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평소 문제없이 사용하던 파일의 이름과 확장자가 바뀌거나 파일 </a:t>
            </a:r>
            <a:r>
              <a:rPr lang="ko-KR" altLang="en-US" sz="1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확장자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뒤에 특정 확장자가 추가됨</a:t>
            </a:r>
            <a:endParaRPr kumimoji="0" lang="en-US" altLang="ko-KR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1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CECA7A-D660-1343-9930-49C0B05A2F27}"/>
              </a:ext>
            </a:extLst>
          </p:cNvPr>
          <p:cNvSpPr txBox="1"/>
          <p:nvPr/>
        </p:nvSpPr>
        <p:spPr>
          <a:xfrm>
            <a:off x="272480" y="296652"/>
            <a:ext cx="93250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ko-KR" altLang="en-US" sz="1600" b="1" spc="-130" dirty="0" err="1">
                <a:latin typeface="맑은 고딕" pitchFamily="50" charset="-127"/>
                <a:ea typeface="맑은 고딕" pitchFamily="50" charset="-127"/>
              </a:rPr>
              <a:t>랜섬웨어</a:t>
            </a:r>
            <a:r>
              <a:rPr lang="en-US" altLang="ko-KR" sz="1600" b="1" spc="-130" dirty="0">
                <a:latin typeface="맑은 고딕" pitchFamily="50" charset="-127"/>
                <a:ea typeface="맑은 고딕" pitchFamily="50" charset="-127"/>
              </a:rPr>
              <a:t>(Ransomware)</a:t>
            </a:r>
            <a:r>
              <a:rPr lang="ko-KR" altLang="en-US" sz="1600" b="1" spc="-130" dirty="0">
                <a:latin typeface="맑은 고딕" pitchFamily="50" charset="-127"/>
                <a:ea typeface="맑은 고딕" pitchFamily="50" charset="-127"/>
              </a:rPr>
              <a:t> 대응 가이드</a:t>
            </a:r>
            <a:endParaRPr kumimoji="1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6EEE4E-A7C2-0DD5-3097-1371BF472296}"/>
              </a:ext>
            </a:extLst>
          </p:cNvPr>
          <p:cNvGrpSpPr/>
          <p:nvPr/>
        </p:nvGrpSpPr>
        <p:grpSpPr>
          <a:xfrm>
            <a:off x="1410293" y="1736812"/>
            <a:ext cx="6819071" cy="1844742"/>
            <a:chOff x="1483745" y="1330582"/>
            <a:chExt cx="7529080" cy="2378787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A37D49D4-6561-F6F9-6621-FC4C4FDC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9249" y="3422650"/>
              <a:ext cx="47501" cy="127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65EAA1-C413-D7AB-D357-B57005E8D1B4}"/>
                </a:ext>
              </a:extLst>
            </p:cNvPr>
            <p:cNvSpPr txBox="1"/>
            <p:nvPr/>
          </p:nvSpPr>
          <p:spPr>
            <a:xfrm>
              <a:off x="1947217" y="3501008"/>
              <a:ext cx="2772308" cy="208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&lt;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정상 운영체제</a:t>
              </a:r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07D2A5-9786-A71B-8C58-A0840AEC4826}"/>
                </a:ext>
              </a:extLst>
            </p:cNvPr>
            <p:cNvSpPr txBox="1"/>
            <p:nvPr/>
          </p:nvSpPr>
          <p:spPr>
            <a:xfrm>
              <a:off x="5817096" y="3501008"/>
              <a:ext cx="2877708" cy="208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&lt;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부팅이 </a:t>
              </a:r>
              <a:r>
                <a:rPr lang="ko-KR" altLang="en-US" sz="1050" b="1" u="sng" dirty="0">
                  <a:latin typeface="맑은 고딕" pitchFamily="50" charset="-127"/>
                  <a:ea typeface="맑은 고딕" pitchFamily="50" charset="-127"/>
                </a:rPr>
                <a:t>불가능한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상태</a:t>
              </a:r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B7EBA2A6-C155-1645-4E92-D7B4AB0C74C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3745" y="1330582"/>
              <a:ext cx="7529080" cy="21365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B4824C5-8F9F-209C-1328-CF44AF1B56FB}"/>
              </a:ext>
            </a:extLst>
          </p:cNvPr>
          <p:cNvGrpSpPr/>
          <p:nvPr/>
        </p:nvGrpSpPr>
        <p:grpSpPr>
          <a:xfrm>
            <a:off x="1316596" y="4362027"/>
            <a:ext cx="6957878" cy="2036869"/>
            <a:chOff x="1646526" y="998328"/>
            <a:chExt cx="7141328" cy="2691858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FDD158D9-33C6-C7B5-A164-0E8D08671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9249" y="3422650"/>
              <a:ext cx="47501" cy="127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64731D-66D1-FD49-0704-C3D91322ABB0}"/>
                </a:ext>
              </a:extLst>
            </p:cNvPr>
            <p:cNvSpPr txBox="1"/>
            <p:nvPr/>
          </p:nvSpPr>
          <p:spPr>
            <a:xfrm>
              <a:off x="1941340" y="3476643"/>
              <a:ext cx="2772307" cy="213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&lt;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바탕화면 변경</a:t>
              </a:r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26118D-B8B1-6F50-0338-2F51426953F1}"/>
                </a:ext>
              </a:extLst>
            </p:cNvPr>
            <p:cNvSpPr txBox="1"/>
            <p:nvPr/>
          </p:nvSpPr>
          <p:spPr>
            <a:xfrm>
              <a:off x="5637480" y="3453426"/>
              <a:ext cx="2772307" cy="213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&lt;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감염 </a:t>
              </a:r>
              <a:r>
                <a:rPr lang="ko-KR" altLang="en-US" sz="1050" b="1" u="sng" dirty="0">
                  <a:latin typeface="맑은 고딕" pitchFamily="50" charset="-127"/>
                  <a:ea typeface="맑은 고딕" pitchFamily="50" charset="-127"/>
                </a:rPr>
                <a:t>알림 </a:t>
              </a:r>
              <a:r>
                <a:rPr lang="ko-KR" altLang="en-US" sz="1050" b="1" u="sng" dirty="0" smtClean="0">
                  <a:latin typeface="맑은 고딕" pitchFamily="50" charset="-127"/>
                  <a:ea typeface="맑은 고딕" pitchFamily="50" charset="-127"/>
                </a:rPr>
                <a:t>창</a:t>
              </a:r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C9D27ABD-A5FF-6FDE-54C1-614BB072D87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6526" y="998328"/>
              <a:ext cx="7141328" cy="238121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그룹 17"/>
          <p:cNvGrpSpPr/>
          <p:nvPr/>
        </p:nvGrpSpPr>
        <p:grpSpPr>
          <a:xfrm>
            <a:off x="237049" y="764704"/>
            <a:ext cx="9360467" cy="360040"/>
            <a:chOff x="-1131103" y="1304764"/>
            <a:chExt cx="9360467" cy="360040"/>
          </a:xfrm>
        </p:grpSpPr>
        <p:sp>
          <p:nvSpPr>
            <p:cNvPr id="19" name="직사각형 18"/>
            <p:cNvSpPr/>
            <p:nvPr/>
          </p:nvSpPr>
          <p:spPr>
            <a:xfrm>
              <a:off x="-1059668" y="1304764"/>
              <a:ext cx="9289032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 latinLnBrk="0">
                <a:spcBef>
                  <a:spcPct val="20000"/>
                </a:spcBef>
                <a:buClr>
                  <a:schemeClr val="bg2"/>
                </a:buClr>
                <a:buSzPct val="90000"/>
                <a:tabLst>
                  <a:tab pos="1438275" algn="l"/>
                </a:tabLst>
              </a:pPr>
              <a:r>
                <a:rPr lang="ko-KR" alt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주요 감염 증상</a:t>
              </a:r>
              <a:r>
                <a:rPr lang="en-US" altLang="ko-KR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②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-1131103" y="1304764"/>
              <a:ext cx="279648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 algn="ctr" latinLnBrk="0">
                <a:spcBef>
                  <a:spcPct val="20000"/>
                </a:spcBef>
                <a:buClr>
                  <a:schemeClr val="bg2"/>
                </a:buClr>
                <a:buSzPct val="90000"/>
                <a:tabLst>
                  <a:tab pos="1438275" algn="l"/>
                </a:tabLst>
              </a:pPr>
              <a:endPara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1" name="Text Box 45">
            <a:extLst>
              <a:ext uri="{FF2B5EF4-FFF2-40B4-BE49-F238E27FC236}">
                <a16:creationId xmlns:a16="http://schemas.microsoft.com/office/drawing/2014/main" id="{DFCCDD09-9ED5-46A4-8B10-29600958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43" y="1124304"/>
            <a:ext cx="9577064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44000" tIns="46800" rIns="144000" bIns="4680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13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부팅 불가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-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평소 사용하던 운영체제로 부팅이 되지 않고 </a:t>
            </a:r>
            <a:r>
              <a:rPr lang="ko-KR" altLang="en-US" sz="1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 사실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금전 요구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화면을 볼 수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kumimoji="0" lang="en-US" altLang="ko-KR" sz="1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id="{DFCCDD09-9ED5-46A4-8B10-29600958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21" y="3717032"/>
            <a:ext cx="9577064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44000" tIns="46800" rIns="144000" bIns="4680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13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바탕화면 변경 및 감염 </a:t>
            </a:r>
            <a:r>
              <a:rPr lang="ko-KR" altLang="en-US" sz="13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알림창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-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사용자의 파일이 암호화 되었음을 알리고 이를 해제하기 위한 비용과 지불할 방법을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보여주는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안내 창을 볼 수 있음</a:t>
            </a:r>
            <a:endParaRPr kumimoji="0" lang="en-US" altLang="ko-KR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30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CECA7A-D660-1343-9930-49C0B05A2F27}"/>
              </a:ext>
            </a:extLst>
          </p:cNvPr>
          <p:cNvSpPr txBox="1"/>
          <p:nvPr/>
        </p:nvSpPr>
        <p:spPr>
          <a:xfrm>
            <a:off x="272480" y="296652"/>
            <a:ext cx="93250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ko-KR" altLang="en-US" sz="1600" b="1" spc="-130" dirty="0" err="1">
                <a:latin typeface="맑은 고딕" pitchFamily="50" charset="-127"/>
                <a:ea typeface="맑은 고딕" pitchFamily="50" charset="-127"/>
              </a:rPr>
              <a:t>랜섬웨어</a:t>
            </a:r>
            <a:r>
              <a:rPr lang="en-US" altLang="ko-KR" sz="1600" b="1" spc="-130" dirty="0">
                <a:latin typeface="맑은 고딕" pitchFamily="50" charset="-127"/>
                <a:ea typeface="맑은 고딕" pitchFamily="50" charset="-127"/>
              </a:rPr>
              <a:t>(Ransomware)</a:t>
            </a:r>
            <a:r>
              <a:rPr lang="ko-KR" altLang="en-US" sz="1600" b="1" spc="-130" dirty="0">
                <a:latin typeface="맑은 고딕" pitchFamily="50" charset="-127"/>
                <a:ea typeface="맑은 고딕" pitchFamily="50" charset="-127"/>
              </a:rPr>
              <a:t> 대응 가이드</a:t>
            </a:r>
            <a:endParaRPr kumimoji="1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/>
            </a:endParaRP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DFCCDD09-9ED5-46A4-8B10-29600958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604" y="1494791"/>
            <a:ext cx="8100900" cy="4526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44000" tIns="46800" rIns="144000" bIns="46800">
            <a:spAutoFit/>
          </a:bodyPr>
          <a:lstStyle/>
          <a:p>
            <a:pPr lvl="0" latinLnBrk="0">
              <a:lnSpc>
                <a:spcPct val="150000"/>
              </a:lnSpc>
              <a:defRPr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 차단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네트워크를 통해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랜섬웨어가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확산 될 가능성이 있으므로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즉시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차단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외부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저장장치 연결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해제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랜섬웨어는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공유폴더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PC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연결되어 있는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USB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 외장하드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등에 저장되어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있는 파일에도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접근해서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암호화할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있기 때문에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기존에 백업해둔 파일까지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암호화 될 수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전원유지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경우에 따라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종료된 경우 부팅까지 불가능 하게 되는 경우도 있으므로 가급적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전원은 끄지 말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것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 사실 즉시 신고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- IT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보안팀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(070-7470-7354),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보안운영실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(070-7470-1290), </a:t>
            </a:r>
            <a:r>
              <a:rPr lang="en-US" altLang="ko-KR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HelpDesk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(070-7470-1030)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즉시 신고 후 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가이드에 따라 후속 조치 시행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237049" y="764704"/>
            <a:ext cx="9360467" cy="360040"/>
            <a:chOff x="-1131103" y="1304764"/>
            <a:chExt cx="9360467" cy="360040"/>
          </a:xfrm>
        </p:grpSpPr>
        <p:sp>
          <p:nvSpPr>
            <p:cNvPr id="9" name="직사각형 8"/>
            <p:cNvSpPr/>
            <p:nvPr/>
          </p:nvSpPr>
          <p:spPr>
            <a:xfrm>
              <a:off x="-1059668" y="1304764"/>
              <a:ext cx="9289032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 latinLnBrk="0">
                <a:spcBef>
                  <a:spcPct val="20000"/>
                </a:spcBef>
                <a:buClr>
                  <a:schemeClr val="bg2"/>
                </a:buClr>
                <a:buSzPct val="90000"/>
                <a:tabLst>
                  <a:tab pos="1438275" algn="l"/>
                </a:tabLst>
              </a:pPr>
              <a:r>
                <a:rPr lang="ko-KR" alt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사내 감염 시 긴급 조치 </a:t>
              </a:r>
              <a:r>
                <a:rPr lang="en-US" altLang="ko-KR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Process</a:t>
              </a:r>
              <a:endPara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-1131103" y="1304764"/>
              <a:ext cx="279648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 algn="ctr" latinLnBrk="0">
                <a:spcBef>
                  <a:spcPct val="20000"/>
                </a:spcBef>
                <a:buClr>
                  <a:schemeClr val="bg2"/>
                </a:buClr>
                <a:buSzPct val="90000"/>
                <a:tabLst>
                  <a:tab pos="1438275" algn="l"/>
                </a:tabLst>
              </a:pPr>
              <a:endPara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" name="Freeform 54"/>
          <p:cNvSpPr>
            <a:spLocks noChangeArrowheads="1"/>
          </p:cNvSpPr>
          <p:nvPr/>
        </p:nvSpPr>
        <p:spPr bwMode="auto">
          <a:xfrm>
            <a:off x="700658" y="4077072"/>
            <a:ext cx="435918" cy="436032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Freeform 61"/>
          <p:cNvSpPr>
            <a:spLocks noChangeArrowheads="1"/>
          </p:cNvSpPr>
          <p:nvPr/>
        </p:nvSpPr>
        <p:spPr bwMode="auto">
          <a:xfrm>
            <a:off x="706513" y="1603829"/>
            <a:ext cx="403795" cy="404887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Freeform 25"/>
          <p:cNvSpPr>
            <a:spLocks noChangeArrowheads="1"/>
          </p:cNvSpPr>
          <p:nvPr/>
        </p:nvSpPr>
        <p:spPr bwMode="auto">
          <a:xfrm>
            <a:off x="706453" y="2791443"/>
            <a:ext cx="403795" cy="360558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50"/>
          <p:cNvSpPr>
            <a:spLocks noChangeArrowheads="1"/>
          </p:cNvSpPr>
          <p:nvPr/>
        </p:nvSpPr>
        <p:spPr bwMode="auto">
          <a:xfrm>
            <a:off x="700658" y="5168225"/>
            <a:ext cx="371374" cy="3694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72480" y="296652"/>
            <a:ext cx="932503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600" b="1" spc="-130" dirty="0" err="1">
                <a:latin typeface="맑은 고딕" pitchFamily="50" charset="-127"/>
                <a:ea typeface="맑은 고딕" pitchFamily="50" charset="-127"/>
              </a:rPr>
              <a:t>랜섬웨어</a:t>
            </a:r>
            <a:r>
              <a:rPr lang="en-US" altLang="ko-KR" sz="1600" b="1" spc="-130" dirty="0">
                <a:latin typeface="맑은 고딕" pitchFamily="50" charset="-127"/>
                <a:ea typeface="맑은 고딕" pitchFamily="50" charset="-127"/>
              </a:rPr>
              <a:t>(Ransomware)</a:t>
            </a:r>
            <a:r>
              <a:rPr lang="ko-KR" altLang="en-US" sz="1600" b="1" spc="-130" dirty="0">
                <a:latin typeface="맑은 고딕" pitchFamily="50" charset="-127"/>
                <a:ea typeface="맑은 고딕" pitchFamily="50" charset="-127"/>
              </a:rPr>
              <a:t> 대응 가이드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sym typeface="Wingdings"/>
            </a:endParaRPr>
          </a:p>
        </p:txBody>
      </p:sp>
      <p:graphicFrame>
        <p:nvGraphicFramePr>
          <p:cNvPr id="45" name="표 44">
            <a:extLst>
              <a:ext uri="{FF2B5EF4-FFF2-40B4-BE49-F238E27FC236}">
                <a16:creationId xmlns:a16="http://schemas.microsoft.com/office/drawing/2014/main" id="{896F7F0A-ED2F-CE17-16DB-3642E4A91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9972"/>
              </p:ext>
            </p:extLst>
          </p:nvPr>
        </p:nvGraphicFramePr>
        <p:xfrm>
          <a:off x="235979" y="755739"/>
          <a:ext cx="9469549" cy="5616480"/>
        </p:xfrm>
        <a:graphic>
          <a:graphicData uri="http://schemas.openxmlformats.org/drawingml/2006/table">
            <a:tbl>
              <a:tblPr firstRow="1" bandRow="1"/>
              <a:tblGrid>
                <a:gridCol w="136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8294">
                  <a:extLst>
                    <a:ext uri="{9D8B030D-6E8A-4147-A177-3AD203B41FA5}">
                      <a16:colId xmlns:a16="http://schemas.microsoft.com/office/drawing/2014/main" val="141945963"/>
                    </a:ext>
                  </a:extLst>
                </a:gridCol>
              </a:tblGrid>
              <a:tr h="44066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구성원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b="1" baseline="0" dirty="0">
                          <a:latin typeface="맑은 고딕" pitchFamily="50" charset="-127"/>
                          <a:ea typeface="맑은 고딕" pitchFamily="50" charset="-127"/>
                        </a:rPr>
                        <a:t>Helpdesk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보안운영실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b="1" baseline="0" dirty="0">
                          <a:latin typeface="맑은 고딕" pitchFamily="50" charset="-127"/>
                          <a:ea typeface="맑은 고딕" pitchFamily="50" charset="-127"/>
                        </a:rPr>
                        <a:t>SKT ICT </a:t>
                      </a:r>
                      <a:r>
                        <a:rPr lang="ko-KR" altLang="en-US" sz="1100" b="1" baseline="0" dirty="0">
                          <a:latin typeface="맑은 고딕" pitchFamily="50" charset="-127"/>
                          <a:ea typeface="맑은 고딕" pitchFamily="50" charset="-127"/>
                        </a:rPr>
                        <a:t>보안관제</a:t>
                      </a:r>
                      <a:endParaRPr lang="en-US" altLang="ko-KR" sz="1100" b="1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05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SK</a:t>
                      </a:r>
                      <a:r>
                        <a:rPr lang="ko-KR" altLang="en-US" sz="1050" b="1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쉴더스</a:t>
                      </a:r>
                      <a:r>
                        <a:rPr lang="ko-KR" altLang="en-US" sz="105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50" b="1" baseline="0" dirty="0">
                          <a:latin typeface="맑은 고딕" pitchFamily="50" charset="-127"/>
                          <a:ea typeface="맑은 고딕" pitchFamily="50" charset="-127"/>
                        </a:rPr>
                        <a:t>원격관제</a:t>
                      </a:r>
                      <a:endParaRPr lang="en-US" altLang="ko-KR" sz="1050" b="1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IT</a:t>
                      </a:r>
                      <a:r>
                        <a:rPr lang="ko-KR" altLang="en-US" sz="1100" b="1" dirty="0" err="1">
                          <a:latin typeface="맑은 고딕" pitchFamily="50" charset="-127"/>
                          <a:ea typeface="맑은 고딕" pitchFamily="50" charset="-127"/>
                        </a:rPr>
                        <a:t>보안팀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주요 활동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81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감염 신고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감염신고 및 감염 확인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 PC N/W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케이블 제거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1"/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N/W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케이블 분리 확인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(Helpdesk)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N/W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케이블 분리 확인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감염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PC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수거 및 감염전파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(Helpdesk)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감염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PC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수거 및 보안운영실에 내용 전파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 N/W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차단조치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보안운영실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 SKT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관제센터에 탐지여부 확인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필요시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감염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PC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정밀검사 및 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복구파일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백업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보안운영실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정밀검사를 위한 별도의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PC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준비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 V3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최신버전으로 업데이트 및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N/W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차단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감염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PC HDD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분리 후 젠더 연결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감염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PC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정밀검사 진행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OS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재설치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(Helpdesk)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OS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재설치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N/W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허용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보안운영실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OS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재설치 확인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 N/W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및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NAC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허용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 SKT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관제센터에 상황종료전파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7.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PC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N/W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사용가능 확인 후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PC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8.</a:t>
                      </a:r>
                      <a:r>
                        <a:rPr kumimoji="0" lang="ko-KR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최종결과 보고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감염 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PC 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이상유무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확인 후 결과보고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A46774E-EA5F-F986-0B60-2899AE096A6E}"/>
              </a:ext>
            </a:extLst>
          </p:cNvPr>
          <p:cNvSpPr txBox="1"/>
          <p:nvPr/>
        </p:nvSpPr>
        <p:spPr>
          <a:xfrm>
            <a:off x="281445" y="1295655"/>
            <a:ext cx="3954370" cy="432000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랜섬웨어</a:t>
            </a:r>
            <a:r>
              <a:rPr kumimoji="0" lang="ko-KR" altLang="en-US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감염 신고 및 확인</a:t>
            </a:r>
            <a:r>
              <a:rPr kumimoji="0" lang="en-US" altLang="ko-KR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PC</a:t>
            </a:r>
            <a:r>
              <a:rPr kumimoji="0" lang="ko-KR" altLang="en-US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N/W </a:t>
            </a:r>
            <a:r>
              <a:rPr kumimoji="0" lang="ko-KR" altLang="en-US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케이블 분리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10D1AE-7942-F286-18B8-4FFEFC9BF1EE}"/>
              </a:ext>
            </a:extLst>
          </p:cNvPr>
          <p:cNvSpPr txBox="1"/>
          <p:nvPr/>
        </p:nvSpPr>
        <p:spPr>
          <a:xfrm>
            <a:off x="1697780" y="1991363"/>
            <a:ext cx="1174896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N/W </a:t>
            </a: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케이블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분리 확인</a:t>
            </a: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AEAF86A3-054F-3A79-A963-411867146C52}"/>
              </a:ext>
            </a:extLst>
          </p:cNvPr>
          <p:cNvSpPr/>
          <p:nvPr/>
        </p:nvSpPr>
        <p:spPr bwMode="auto">
          <a:xfrm>
            <a:off x="281444" y="1295655"/>
            <a:ext cx="36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b="1" i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9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DD63AD52-34B3-C608-C26D-C5A46DFA0F83}"/>
              </a:ext>
            </a:extLst>
          </p:cNvPr>
          <p:cNvSpPr/>
          <p:nvPr/>
        </p:nvSpPr>
        <p:spPr bwMode="auto">
          <a:xfrm>
            <a:off x="1699195" y="1991363"/>
            <a:ext cx="252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i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9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F9423E0F-46F6-1E78-8AF1-66D44675E5DB}"/>
              </a:ext>
            </a:extLst>
          </p:cNvPr>
          <p:cNvCxnSpPr>
            <a:cxnSpLocks/>
          </p:cNvCxnSpPr>
          <p:nvPr/>
        </p:nvCxnSpPr>
        <p:spPr bwMode="auto">
          <a:xfrm flipH="1">
            <a:off x="2252700" y="1727703"/>
            <a:ext cx="1214" cy="252028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91F2B22-370F-09A8-7C2B-0BE9739BDDA7}"/>
              </a:ext>
            </a:extLst>
          </p:cNvPr>
          <p:cNvSpPr txBox="1"/>
          <p:nvPr/>
        </p:nvSpPr>
        <p:spPr>
          <a:xfrm>
            <a:off x="1694422" y="2711443"/>
            <a:ext cx="1174053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PC </a:t>
            </a:r>
            <a:r>
              <a:rPr kumimoji="0" lang="ko-KR" altLang="en-US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수거 및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감염전파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17148ECE-9D5C-7769-76ED-EFC3F3C86F27}"/>
              </a:ext>
            </a:extLst>
          </p:cNvPr>
          <p:cNvSpPr/>
          <p:nvPr/>
        </p:nvSpPr>
        <p:spPr bwMode="auto">
          <a:xfrm>
            <a:off x="1695838" y="2711443"/>
            <a:ext cx="252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i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9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2A4F4563-62B8-8BF6-CA13-7243000E7505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7490" y="2447783"/>
            <a:ext cx="1214" cy="252028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AFE2C55-9555-19F6-EA27-1443816C0AC3}"/>
              </a:ext>
            </a:extLst>
          </p:cNvPr>
          <p:cNvSpPr txBox="1"/>
          <p:nvPr/>
        </p:nvSpPr>
        <p:spPr>
          <a:xfrm>
            <a:off x="3058867" y="3434046"/>
            <a:ext cx="1174053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      PC</a:t>
            </a:r>
            <a:r>
              <a:rPr kumimoji="0" lang="ko-KR" altLang="en-US" sz="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정밀검사</a:t>
            </a:r>
            <a:endParaRPr kumimoji="0" lang="en-US" altLang="ko-KR" sz="8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복구파일</a:t>
            </a:r>
            <a:r>
              <a:rPr kumimoji="0" lang="ko-KR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백업</a:t>
            </a:r>
            <a:endParaRPr kumimoji="0" lang="en-US" altLang="ko-K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7276C59B-93A6-1827-6838-1A14D31D8B2C}"/>
              </a:ext>
            </a:extLst>
          </p:cNvPr>
          <p:cNvSpPr/>
          <p:nvPr/>
        </p:nvSpPr>
        <p:spPr bwMode="auto">
          <a:xfrm>
            <a:off x="3060282" y="3434046"/>
            <a:ext cx="452558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700" b="1" i="1" kern="0" dirty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필요시</a:t>
            </a:r>
            <a:endParaRPr kumimoji="0" lang="ko-KR" altLang="en-US" sz="7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C0676523-448C-09E3-8459-F99048E092B6}"/>
              </a:ext>
            </a:extLst>
          </p:cNvPr>
          <p:cNvCxnSpPr>
            <a:cxnSpLocks/>
            <a:endCxn id="59" idx="0"/>
          </p:cNvCxnSpPr>
          <p:nvPr/>
        </p:nvCxnSpPr>
        <p:spPr bwMode="auto">
          <a:xfrm flipH="1">
            <a:off x="2281449" y="3170386"/>
            <a:ext cx="905" cy="994014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897C34-EA1B-6D0F-07FC-98DB8E9CD3FE}"/>
              </a:ext>
            </a:extLst>
          </p:cNvPr>
          <p:cNvSpPr txBox="1"/>
          <p:nvPr/>
        </p:nvSpPr>
        <p:spPr>
          <a:xfrm>
            <a:off x="1694422" y="4164400"/>
            <a:ext cx="1174053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OS </a:t>
            </a:r>
            <a:r>
              <a:rPr kumimoji="0" lang="ko-KR" altLang="en-US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재설치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AAA0B103-0C06-9765-8B79-C4AB3705EBC1}"/>
              </a:ext>
            </a:extLst>
          </p:cNvPr>
          <p:cNvSpPr/>
          <p:nvPr/>
        </p:nvSpPr>
        <p:spPr bwMode="auto">
          <a:xfrm>
            <a:off x="1695838" y="4164400"/>
            <a:ext cx="252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i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ko-KR" altLang="en-US" sz="9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3A0CCC-3A2D-292F-7973-6D6871A343BC}"/>
              </a:ext>
            </a:extLst>
          </p:cNvPr>
          <p:cNvSpPr txBox="1"/>
          <p:nvPr/>
        </p:nvSpPr>
        <p:spPr>
          <a:xfrm>
            <a:off x="3044788" y="1977865"/>
            <a:ext cx="1224633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N/W </a:t>
            </a: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차단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DE6B43E5-5752-020F-FBDC-9BB8F8C7E176}"/>
              </a:ext>
            </a:extLst>
          </p:cNvPr>
          <p:cNvSpPr/>
          <p:nvPr/>
        </p:nvSpPr>
        <p:spPr bwMode="auto">
          <a:xfrm>
            <a:off x="3046204" y="1977865"/>
            <a:ext cx="36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i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3-1</a:t>
            </a:r>
            <a:endParaRPr kumimoji="0" lang="ko-KR" altLang="en-US" sz="8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3" name="Shape 112">
            <a:extLst>
              <a:ext uri="{FF2B5EF4-FFF2-40B4-BE49-F238E27FC236}">
                <a16:creationId xmlns:a16="http://schemas.microsoft.com/office/drawing/2014/main" id="{1DDC7E6D-F402-F05D-EA35-872BCAF3E89D}"/>
              </a:ext>
            </a:extLst>
          </p:cNvPr>
          <p:cNvCxnSpPr>
            <a:cxnSpLocks/>
            <a:stCxn id="51" idx="3"/>
            <a:endCxn id="61" idx="2"/>
          </p:cNvCxnSpPr>
          <p:nvPr/>
        </p:nvCxnSpPr>
        <p:spPr bwMode="auto">
          <a:xfrm flipV="1">
            <a:off x="2868475" y="2409913"/>
            <a:ext cx="788630" cy="517554"/>
          </a:xfrm>
          <a:prstGeom prst="bentConnector2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746F5DB-78DF-BEBA-1BC6-EC2E7E53CA5A}"/>
              </a:ext>
            </a:extLst>
          </p:cNvPr>
          <p:cNvSpPr txBox="1"/>
          <p:nvPr/>
        </p:nvSpPr>
        <p:spPr>
          <a:xfrm>
            <a:off x="5780805" y="1979731"/>
            <a:ext cx="122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sz="9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랜섬웨어</a:t>
            </a:r>
            <a:r>
              <a:rPr kumimoji="0" lang="ko-KR" altLang="en-US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en-US" altLang="ko-KR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감염보고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17902D0-90FC-674B-35D5-823D7027CF43}"/>
              </a:ext>
            </a:extLst>
          </p:cNvPr>
          <p:cNvSpPr/>
          <p:nvPr/>
        </p:nvSpPr>
        <p:spPr bwMode="auto">
          <a:xfrm>
            <a:off x="5782220" y="1979731"/>
            <a:ext cx="36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i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3-2</a:t>
            </a:r>
            <a:endParaRPr kumimoji="0" lang="ko-KR" altLang="en-US" sz="8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AC933CB-7019-3F7E-00F8-5F5437B256AA}"/>
              </a:ext>
            </a:extLst>
          </p:cNvPr>
          <p:cNvSpPr txBox="1"/>
          <p:nvPr/>
        </p:nvSpPr>
        <p:spPr>
          <a:xfrm>
            <a:off x="4403831" y="2699811"/>
            <a:ext cx="122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kumimoji="0" lang="ko-KR" altLang="en-US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탐지여부</a:t>
            </a: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확인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  (</a:t>
            </a:r>
            <a:r>
              <a:rPr kumimoji="0" lang="ko-KR" altLang="en-US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이벤트 등</a:t>
            </a:r>
            <a:r>
              <a:rPr kumimoji="0" lang="en-US" altLang="ko-KR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B2685BED-B0DA-1BDE-D2BF-7EA345F546BE}"/>
              </a:ext>
            </a:extLst>
          </p:cNvPr>
          <p:cNvSpPr/>
          <p:nvPr/>
        </p:nvSpPr>
        <p:spPr bwMode="auto">
          <a:xfrm>
            <a:off x="4405247" y="2699811"/>
            <a:ext cx="36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i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3-3</a:t>
            </a:r>
            <a:endParaRPr kumimoji="0" lang="ko-KR" altLang="en-US" sz="8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4F6DCAC7-333D-2B78-E5B7-439BC1B7D391}"/>
              </a:ext>
            </a:extLst>
          </p:cNvPr>
          <p:cNvCxnSpPr/>
          <p:nvPr/>
        </p:nvCxnSpPr>
        <p:spPr bwMode="auto">
          <a:xfrm>
            <a:off x="2893111" y="2933765"/>
            <a:ext cx="1512000" cy="0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179980F3-E899-7D8F-ADCF-484C8AC8831D}"/>
              </a:ext>
            </a:extLst>
          </p:cNvPr>
          <p:cNvCxnSpPr/>
          <p:nvPr/>
        </p:nvCxnSpPr>
        <p:spPr bwMode="auto">
          <a:xfrm>
            <a:off x="4268924" y="2193765"/>
            <a:ext cx="1512000" cy="0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69BCA28-7660-96BC-9A50-169E3B6955A7}"/>
              </a:ext>
            </a:extLst>
          </p:cNvPr>
          <p:cNvSpPr txBox="1"/>
          <p:nvPr/>
        </p:nvSpPr>
        <p:spPr>
          <a:xfrm>
            <a:off x="3053753" y="4175975"/>
            <a:ext cx="11736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ko-KR"/>
            </a:defPPr>
            <a:lvl1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 </a:t>
            </a:r>
            <a:r>
              <a:rPr lang="en-US" altLang="ko-KR" dirty="0"/>
              <a:t>N/W </a:t>
            </a:r>
            <a:r>
              <a:rPr lang="ko-KR" altLang="en-US" dirty="0"/>
              <a:t>허용</a:t>
            </a:r>
            <a:endParaRPr lang="en-US" altLang="ko-KR" dirty="0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DB91643-8411-D06A-A4FB-4FEAEAB5DBF6}"/>
              </a:ext>
            </a:extLst>
          </p:cNvPr>
          <p:cNvSpPr/>
          <p:nvPr/>
        </p:nvSpPr>
        <p:spPr bwMode="auto">
          <a:xfrm>
            <a:off x="3055169" y="4175975"/>
            <a:ext cx="252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i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ko-KR" altLang="en-US" sz="9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74870929-224E-F524-9AAD-467B4F15BC24}"/>
              </a:ext>
            </a:extLst>
          </p:cNvPr>
          <p:cNvCxnSpPr/>
          <p:nvPr/>
        </p:nvCxnSpPr>
        <p:spPr bwMode="auto">
          <a:xfrm>
            <a:off x="2864768" y="4401108"/>
            <a:ext cx="180000" cy="0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54DA057-5BCC-3D09-B6F1-0D0A5665EC85}"/>
              </a:ext>
            </a:extLst>
          </p:cNvPr>
          <p:cNvSpPr txBox="1"/>
          <p:nvPr/>
        </p:nvSpPr>
        <p:spPr>
          <a:xfrm>
            <a:off x="4403831" y="4173339"/>
            <a:ext cx="122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 상황종료전파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2221EAD3-ADF2-D990-7EBD-7F96227C4B1A}"/>
              </a:ext>
            </a:extLst>
          </p:cNvPr>
          <p:cNvSpPr/>
          <p:nvPr/>
        </p:nvSpPr>
        <p:spPr bwMode="auto">
          <a:xfrm>
            <a:off x="4405247" y="4173339"/>
            <a:ext cx="36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i="1" kern="0" dirty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6-1</a:t>
            </a:r>
            <a:endParaRPr kumimoji="0" lang="ko-KR" altLang="en-US" sz="8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AC29BA-BAAF-BD63-1025-D321B4AFB526}"/>
              </a:ext>
            </a:extLst>
          </p:cNvPr>
          <p:cNvSpPr txBox="1"/>
          <p:nvPr/>
        </p:nvSpPr>
        <p:spPr>
          <a:xfrm>
            <a:off x="317430" y="5445224"/>
            <a:ext cx="11736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9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PC</a:t>
            </a: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사용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7EEAEE16-B65A-96AF-8015-20B7EA538146}"/>
              </a:ext>
            </a:extLst>
          </p:cNvPr>
          <p:cNvSpPr/>
          <p:nvPr/>
        </p:nvSpPr>
        <p:spPr bwMode="auto">
          <a:xfrm>
            <a:off x="318846" y="5445224"/>
            <a:ext cx="36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i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endParaRPr kumimoji="0" lang="ko-KR" altLang="en-US" sz="8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8C3D8A-C6F6-9C5E-FC43-1B5EB4340EBC}"/>
              </a:ext>
            </a:extLst>
          </p:cNvPr>
          <p:cNvSpPr txBox="1"/>
          <p:nvPr/>
        </p:nvSpPr>
        <p:spPr>
          <a:xfrm>
            <a:off x="5780805" y="5445224"/>
            <a:ext cx="122400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최종결과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보고</a:t>
            </a: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28D3D035-FCE3-A9A8-BFFA-654680EBF1D6}"/>
              </a:ext>
            </a:extLst>
          </p:cNvPr>
          <p:cNvSpPr/>
          <p:nvPr/>
        </p:nvSpPr>
        <p:spPr bwMode="auto">
          <a:xfrm>
            <a:off x="5782220" y="5445224"/>
            <a:ext cx="36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i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endParaRPr kumimoji="0" lang="ko-KR" altLang="en-US" sz="800" b="1" i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1" name="Shape 112">
            <a:extLst>
              <a:ext uri="{FF2B5EF4-FFF2-40B4-BE49-F238E27FC236}">
                <a16:creationId xmlns:a16="http://schemas.microsoft.com/office/drawing/2014/main" id="{2270ECF8-3E80-348B-9D14-D604A9941A26}"/>
              </a:ext>
            </a:extLst>
          </p:cNvPr>
          <p:cNvCxnSpPr>
            <a:cxnSpLocks/>
            <a:stCxn id="72" idx="2"/>
            <a:endCxn id="77" idx="3"/>
          </p:cNvCxnSpPr>
          <p:nvPr/>
        </p:nvCxnSpPr>
        <p:spPr bwMode="auto">
          <a:xfrm rot="5400000">
            <a:off x="2039180" y="4059874"/>
            <a:ext cx="1053225" cy="2149523"/>
          </a:xfrm>
          <a:prstGeom prst="bentConnector2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2" name="Shape 112">
            <a:extLst>
              <a:ext uri="{FF2B5EF4-FFF2-40B4-BE49-F238E27FC236}">
                <a16:creationId xmlns:a16="http://schemas.microsoft.com/office/drawing/2014/main" id="{D70C9239-E60B-FA43-25FF-6DB1156D40E6}"/>
              </a:ext>
            </a:extLst>
          </p:cNvPr>
          <p:cNvCxnSpPr>
            <a:cxnSpLocks/>
            <a:stCxn id="72" idx="2"/>
            <a:endCxn id="79" idx="1"/>
          </p:cNvCxnSpPr>
          <p:nvPr/>
        </p:nvCxnSpPr>
        <p:spPr bwMode="auto">
          <a:xfrm rot="16200000" flipH="1">
            <a:off x="4184067" y="4064509"/>
            <a:ext cx="1053225" cy="2140252"/>
          </a:xfrm>
          <a:prstGeom prst="bentConnector2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83" name="순서도: 판단 82">
            <a:extLst>
              <a:ext uri="{FF2B5EF4-FFF2-40B4-BE49-F238E27FC236}">
                <a16:creationId xmlns:a16="http://schemas.microsoft.com/office/drawing/2014/main" id="{9AE7579B-305D-0012-11FB-A68AAECDA7D8}"/>
              </a:ext>
            </a:extLst>
          </p:cNvPr>
          <p:cNvSpPr/>
          <p:nvPr/>
        </p:nvSpPr>
        <p:spPr bwMode="auto">
          <a:xfrm>
            <a:off x="3116796" y="2672916"/>
            <a:ext cx="1108306" cy="506579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5BDDA16-33BD-4D64-1AD0-D2EFDEAB57D2}"/>
              </a:ext>
            </a:extLst>
          </p:cNvPr>
          <p:cNvSpPr txBox="1"/>
          <p:nvPr/>
        </p:nvSpPr>
        <p:spPr>
          <a:xfrm>
            <a:off x="3106566" y="2762209"/>
            <a:ext cx="11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latinLnBrk="0" hangingPunct="0"/>
            <a:r>
              <a:rPr kumimoji="0" lang="ko-KR" altLang="en-US" sz="900" b="1" i="1" u="sng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확산여부</a:t>
            </a:r>
            <a:endParaRPr kumimoji="0" lang="en-US" altLang="ko-KR" sz="900" b="1" i="1" u="sng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latinLnBrk="0" hangingPunct="0"/>
            <a:r>
              <a:rPr kumimoji="0" lang="ko-KR" altLang="en-US" sz="900" b="1" i="1" u="sng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판</a:t>
            </a:r>
            <a:r>
              <a:rPr kumimoji="0" lang="ko-KR" altLang="en-US" sz="900" b="1" i="1" u="sng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단</a:t>
            </a:r>
            <a:endParaRPr kumimoji="0" lang="en-US" altLang="ko-KR" sz="900" b="1" i="1" u="sng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5" name="Shape 112">
            <a:extLst>
              <a:ext uri="{FF2B5EF4-FFF2-40B4-BE49-F238E27FC236}">
                <a16:creationId xmlns:a16="http://schemas.microsoft.com/office/drawing/2014/main" id="{9A737371-B631-14AE-55A0-708BA6BF114D}"/>
              </a:ext>
            </a:extLst>
          </p:cNvPr>
          <p:cNvCxnSpPr>
            <a:cxnSpLocks/>
            <a:stCxn id="51" idx="2"/>
            <a:endCxn id="54" idx="1"/>
          </p:cNvCxnSpPr>
          <p:nvPr/>
        </p:nvCxnSpPr>
        <p:spPr bwMode="auto">
          <a:xfrm rot="16200000" flipH="1">
            <a:off x="2416869" y="3008071"/>
            <a:ext cx="506579" cy="777418"/>
          </a:xfrm>
          <a:prstGeom prst="bentConnector2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74870929-224E-F524-9AAD-467B4F15BC24}"/>
              </a:ext>
            </a:extLst>
          </p:cNvPr>
          <p:cNvCxnSpPr>
            <a:stCxn id="72" idx="3"/>
            <a:endCxn id="75" idx="1"/>
          </p:cNvCxnSpPr>
          <p:nvPr/>
        </p:nvCxnSpPr>
        <p:spPr bwMode="auto">
          <a:xfrm flipV="1">
            <a:off x="4227353" y="4389363"/>
            <a:ext cx="176478" cy="2636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19709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52C39BD-9989-E692-F0DA-E81AE5090D5F}"/>
              </a:ext>
            </a:extLst>
          </p:cNvPr>
          <p:cNvSpPr/>
          <p:nvPr/>
        </p:nvSpPr>
        <p:spPr bwMode="auto">
          <a:xfrm>
            <a:off x="244943" y="1412776"/>
            <a:ext cx="5392269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rnd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34155" tIns="0" rIns="0" bIns="0" numCol="1" rtlCol="0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54" kern="0" spc="-76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DDE55C-4130-0CE8-7F81-0043AB96B74C}"/>
              </a:ext>
            </a:extLst>
          </p:cNvPr>
          <p:cNvSpPr txBox="1">
            <a:spLocks/>
          </p:cNvSpPr>
          <p:nvPr/>
        </p:nvSpPr>
        <p:spPr>
          <a:xfrm>
            <a:off x="137572" y="739303"/>
            <a:ext cx="9136603" cy="418440"/>
          </a:xfrm>
          <a:prstGeom prst="rect">
            <a:avLst/>
          </a:prstGeom>
        </p:spPr>
        <p:txBody>
          <a:bodyPr/>
          <a:lstStyle>
            <a:lvl1pPr marL="209550" indent="-209550" algn="l" defTabSz="806450" rtl="0" eaLnBrk="1" latinLnBrk="1" hangingPunct="1">
              <a:lnSpc>
                <a:spcPct val="140000"/>
              </a:lnSpc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938" indent="-160338" algn="l" defTabSz="806450" rtl="0" eaLnBrk="1" latinLnBrk="1" hangingPunct="1">
              <a:lnSpc>
                <a:spcPct val="140000"/>
              </a:lnSpc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Tx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※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별첨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</a:t>
            </a:r>
            <a:r>
              <a:rPr lang="ko-KR" alt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피해 예방 </a:t>
            </a:r>
            <a:r>
              <a:rPr lang="en-US" altLang="ko-KR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 수칙 </a:t>
            </a:r>
            <a:r>
              <a:rPr lang="en-US" altLang="ko-KR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과기정통부</a:t>
            </a:r>
            <a:r>
              <a:rPr lang="en-US" altLang="ko-KR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한국인터넷진흥원</a:t>
            </a:r>
            <a:r>
              <a:rPr lang="en-US" altLang="ko-KR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indent="0">
              <a:buClr>
                <a:srgbClr val="1F497D">
                  <a:lumMod val="75000"/>
                </a:srgbClr>
              </a:buClr>
              <a:buFont typeface="Wingdings" pitchFamily="2" charset="2"/>
              <a:buNone/>
            </a:pPr>
            <a:endParaRPr lang="ko-KR" altLang="en-US" sz="1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ECA7A-D660-1343-9930-49C0B05A2F27}"/>
              </a:ext>
            </a:extLst>
          </p:cNvPr>
          <p:cNvSpPr txBox="1"/>
          <p:nvPr/>
        </p:nvSpPr>
        <p:spPr>
          <a:xfrm>
            <a:off x="272480" y="296652"/>
            <a:ext cx="93250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ko-KR" altLang="en-US" sz="1600" b="1" spc="-130" dirty="0" err="1">
                <a:latin typeface="맑은 고딕" pitchFamily="50" charset="-127"/>
                <a:ea typeface="맑은 고딕" pitchFamily="50" charset="-127"/>
              </a:rPr>
              <a:t>랜섬웨어</a:t>
            </a:r>
            <a:r>
              <a:rPr lang="en-US" altLang="ko-KR" sz="1600" b="1" spc="-130" dirty="0">
                <a:latin typeface="맑은 고딕" pitchFamily="50" charset="-127"/>
                <a:ea typeface="맑은 고딕" pitchFamily="50" charset="-127"/>
              </a:rPr>
              <a:t>(Ransomware)</a:t>
            </a:r>
            <a:r>
              <a:rPr lang="ko-KR" altLang="en-US" sz="1600" b="1" spc="-130" dirty="0">
                <a:latin typeface="맑은 고딕" pitchFamily="50" charset="-127"/>
                <a:ea typeface="맑은 고딕" pitchFamily="50" charset="-127"/>
              </a:rPr>
              <a:t> 대응 가이드</a:t>
            </a:r>
            <a:endParaRPr kumimoji="1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/>
            </a:endParaRP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DFCCDD09-9ED5-46A4-8B10-29600958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43" y="1470131"/>
            <a:ext cx="5644161" cy="2218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44000" tIns="46800" rIns="144000" bIns="46800">
            <a:spAutoFit/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랜섬웨어</a:t>
            </a:r>
            <a:r>
              <a:rPr kumimoji="1" lang="ko-KR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피해 예방 </a:t>
            </a: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r>
              <a:rPr kumimoji="1" lang="ko-KR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 수칙 </a:t>
            </a: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/>
            </a:r>
            <a:b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1" lang="en-US" altLang="ko-K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모든 소프트웨어는 최신 버전으로 업데이트하여 사용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백신 소프트웨어를 설치하고 최신 버전으로 업데이트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출처가 불명확한 이메일과 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URL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링크는 실행하지 말 것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파일 공유 사이트 등에서 파일 다운로드 및 실행에 주의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중요 자료는 정기적으로 별도의 매체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(USB,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 등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백업</a:t>
            </a:r>
            <a:endParaRPr kumimoji="0" lang="en-US" altLang="ko-KR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C248D6E-56E6-2B45-07B7-FDD80AF5757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89104" y="1808820"/>
            <a:ext cx="3800350" cy="4500499"/>
          </a:xfrm>
          <a:prstGeom prst="rect">
            <a:avLst/>
          </a:prstGeom>
        </p:spPr>
      </p:pic>
      <p:sp>
        <p:nvSpPr>
          <p:cNvPr id="9" name="Text Box 45">
            <a:extLst>
              <a:ext uri="{FF2B5EF4-FFF2-40B4-BE49-F238E27FC236}">
                <a16:creationId xmlns:a16="http://schemas.microsoft.com/office/drawing/2014/main" id="{8685A4F7-97A7-BD09-A1B1-E8DABE39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41" y="3875124"/>
            <a:ext cx="5643663" cy="2218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44000" tIns="46800" rIns="144000" bIns="46800">
            <a:spAutoFit/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감염 시 주의사항</a:t>
            </a:r>
            <a:r>
              <a:rPr kumimoji="1" lang="ko-KR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/>
            </a:r>
            <a:b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해커에게 복호화 비용을 지불하지 말 것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복호화 비용을 지불하더라도 데이터의 완전한 재사용을 보장 못함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비용을 지불한 일부 조직이 다시 공격의 대상이 될 수 있음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한국인터넷진흥원 뿐만 아니라 전 세계적으로도 </a:t>
            </a:r>
            <a:r>
              <a:rPr lang="ko-KR" altLang="en-US" sz="11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랜섬웨어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감염 시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공격자에게 복호화 비용을 지불하지 않도록 권장하고 있음  </a:t>
            </a:r>
            <a:endParaRPr kumimoji="0" lang="en-US" altLang="ko-KR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525F42-C54E-4C18-EFE0-0D8F457F7B03}"/>
              </a:ext>
            </a:extLst>
          </p:cNvPr>
          <p:cNvSpPr txBox="1"/>
          <p:nvPr/>
        </p:nvSpPr>
        <p:spPr>
          <a:xfrm>
            <a:off x="6501172" y="1459523"/>
            <a:ext cx="27010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&lt; </a:t>
            </a:r>
            <a:r>
              <a:rPr lang="ko-KR" altLang="en-US" sz="1100" b="1" u="sng" dirty="0" err="1" smtClean="0">
                <a:latin typeface="맑은 고딕" pitchFamily="50" charset="-127"/>
                <a:ea typeface="맑은 고딕" pitchFamily="50" charset="-127"/>
              </a:rPr>
              <a:t>랜섬웨어</a:t>
            </a:r>
            <a:r>
              <a:rPr lang="ko-KR" altLang="en-US" sz="1100" b="1" u="sng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b="1" u="sng" dirty="0">
                <a:latin typeface="맑은 고딕" pitchFamily="50" charset="-127"/>
                <a:ea typeface="맑은 고딕" pitchFamily="50" charset="-127"/>
              </a:rPr>
              <a:t>피해 예방 </a:t>
            </a:r>
            <a:r>
              <a:rPr lang="en-US" altLang="ko-KR" sz="1100" b="1" u="sng" dirty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100" b="1" u="sng" dirty="0"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ko-KR" altLang="en-US" sz="1100" b="1" u="sng" dirty="0" smtClean="0">
                <a:latin typeface="맑은 고딕" pitchFamily="50" charset="-127"/>
                <a:ea typeface="맑은 고딕" pitchFamily="50" charset="-127"/>
              </a:rPr>
              <a:t>수칙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70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사용자 지정 8">
      <a:dk1>
        <a:srgbClr val="000000"/>
      </a:dk1>
      <a:lt1>
        <a:srgbClr val="FFFFFF"/>
      </a:lt1>
      <a:dk2>
        <a:srgbClr val="FF0000"/>
      </a:dk2>
      <a:lt2>
        <a:srgbClr val="EE8009"/>
      </a:lt2>
      <a:accent1>
        <a:srgbClr val="2E364B"/>
      </a:accent1>
      <a:accent2>
        <a:srgbClr val="977F71"/>
      </a:accent2>
      <a:accent3>
        <a:srgbClr val="5C7148"/>
      </a:accent3>
      <a:accent4>
        <a:srgbClr val="0C488C"/>
      </a:accent4>
      <a:accent5>
        <a:srgbClr val="F6D258"/>
      </a:accent5>
      <a:accent6>
        <a:srgbClr val="D13076"/>
      </a:accent6>
      <a:hlink>
        <a:srgbClr val="0070C0"/>
      </a:hlink>
      <a:folHlink>
        <a:srgbClr val="0070C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>
              <a:lumMod val="75000"/>
              <a:lumOff val="25000"/>
            </a:schemeClr>
          </a:solidFill>
          <a:prstDash val="solid"/>
        </a:ln>
      </a:spPr>
      <a:bodyPr rtlCol="0" anchor="ctr"/>
      <a:lstStyle>
        <a:defPPr marL="115888" indent="-115888" algn="ctr" latinLnBrk="0">
          <a:spcBef>
            <a:spcPct val="20000"/>
          </a:spcBef>
          <a:buClr>
            <a:schemeClr val="bg2"/>
          </a:buClr>
          <a:buSzPct val="90000"/>
          <a:tabLst>
            <a:tab pos="1438275" algn="l"/>
          </a:tabLst>
          <a:defRPr sz="1200"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ctr">
          <a:defRPr sz="100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80199</TotalTime>
  <Words>990</Words>
  <Application>Microsoft Office PowerPoint</Application>
  <PresentationFormat>A4 용지(210x297mm)</PresentationFormat>
  <Paragraphs>123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굴림</vt:lpstr>
      <vt:lpstr>맑은 고딕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PSNM</dc:creator>
  <cp:lastModifiedBy>PSM</cp:lastModifiedBy>
  <cp:revision>4828</cp:revision>
  <cp:lastPrinted>2022-06-26T23:00:19Z</cp:lastPrinted>
  <dcterms:created xsi:type="dcterms:W3CDTF">2010-12-14T04:45:26Z</dcterms:created>
  <dcterms:modified xsi:type="dcterms:W3CDTF">2022-07-22T06:54:04Z</dcterms:modified>
</cp:coreProperties>
</file>