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8" r:id="rId14"/>
    <p:sldId id="269" r:id="rId15"/>
    <p:sldId id="270" r:id="rId16"/>
  </p:sldIdLst>
  <p:notesMasterIdLst>
    <p:notesMasterId r:id="rId19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1.png"/><Relationship Id="rId3" Type="http://schemas.openxmlformats.org/officeDocument/2006/relationships/image" Target="../media/image-2-3.png"/><Relationship Id="rId4" Type="http://schemas.openxmlformats.org/officeDocument/2006/relationships/image" Target="../media/image-2-3.png"/><Relationship Id="rId5" Type="http://schemas.openxmlformats.org/officeDocument/2006/relationships/image" Target="../media/image-2-5.png"/><Relationship Id="rId6" Type="http://schemas.openxmlformats.org/officeDocument/2006/relationships/image" Target="../media/image-2-5.png"/><Relationship Id="rId7" Type="http://schemas.openxmlformats.org/officeDocument/2006/relationships/image" Target="../media/image-2-7.png"/><Relationship Id="rId8" Type="http://schemas.openxmlformats.org/officeDocument/2006/relationships/image" Target="../media/image-2-7.png"/><Relationship Id="rId9" Type="http://schemas.openxmlformats.org/officeDocument/2006/relationships/image" Target="../media/image-2-9.png"/><Relationship Id="rId10" Type="http://schemas.openxmlformats.org/officeDocument/2006/relationships/image" Target="../media/image-2-9.png"/><Relationship Id="rId11" Type="http://schemas.openxmlformats.org/officeDocument/2006/relationships/image" Target="../media/image-2-11.png"/><Relationship Id="rId12" Type="http://schemas.openxmlformats.org/officeDocument/2006/relationships/image" Target="../media/image-2-11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33172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신입사원 온보딩 시스템 사용 가이드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42900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입사 첫 달, 반드시 거쳐야 하는 6가지 절차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60350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B9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인사팀 · 총무팀 · IT지원팀 공동 제작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54864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목차</a:t>
            </a:r>
            <a:endParaRPr lang="en-US" sz="3200" dirty="0"/>
          </a:p>
        </p:txBody>
      </p:sp>
      <p:pic>
        <p:nvPicPr>
          <p:cNvPr id="3" name="Image 0" descr="/private/tmp/claude-501/-Volumes-ssd-project-innermate/4ddc39ca-4b10-4555-9017-21d1f920e655/scratchpad/pptx-icons/us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682496"/>
            <a:ext cx="502920" cy="5029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68680" y="1636776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5" name="Image 1" descr="/private/tmp/claude-501/-Volumes-ssd-project-innermate/4ddc39ca-4b10-4555-9017-21d1f920e655/scratchpad/pptx-icons/us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1773936"/>
            <a:ext cx="320040" cy="32004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1737360" y="1600200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2286000" y="160020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계정 및 사원증 발급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9875520" y="160020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3단계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914400" y="2423160"/>
            <a:ext cx="103327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pic>
        <p:nvPicPr>
          <p:cNvPr id="10" name="Image 2" descr="/private/tmp/claude-501/-Volumes-ssd-project-innermate/4ddc39ca-4b10-4555-9017-21d1f920e655/scratchpad/pptx-icons/shiel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578608"/>
            <a:ext cx="502920" cy="502920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868680" y="2532888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2" name="Image 3" descr="/private/tmp/claude-501/-Volumes-ssd-project-innermate/4ddc39ca-4b10-4555-9017-21d1f920e655/scratchpad/pptx-icons/shiel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2670048"/>
            <a:ext cx="320040" cy="32004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737360" y="2496312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Text 8"/>
          <p:cNvSpPr txBox="1"/>
          <p:nvPr/>
        </p:nvSpPr>
        <p:spPr>
          <a:xfrm>
            <a:off x="2286000" y="2496312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VPN 접속 설정</a:t>
            </a:r>
            <a:endParaRPr lang="en-US" sz="2000" dirty="0"/>
          </a:p>
        </p:txBody>
      </p:sp>
      <p:sp>
        <p:nvSpPr>
          <p:cNvPr id="15" name="Text 9"/>
          <p:cNvSpPr txBox="1"/>
          <p:nvPr/>
        </p:nvSpPr>
        <p:spPr>
          <a:xfrm>
            <a:off x="9875520" y="2496312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3단계</a:t>
            </a:r>
            <a:endParaRPr lang="en-US" sz="1300" dirty="0"/>
          </a:p>
        </p:txBody>
      </p:sp>
      <p:sp>
        <p:nvSpPr>
          <p:cNvPr id="16" name="Shape 10"/>
          <p:cNvSpPr/>
          <p:nvPr/>
        </p:nvSpPr>
        <p:spPr>
          <a:xfrm>
            <a:off x="914400" y="3319272"/>
            <a:ext cx="103327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pic>
        <p:nvPicPr>
          <p:cNvPr id="17" name="Image 4" descr="/private/tmp/claude-501/-Volumes-ssd-project-innermate/4ddc39ca-4b10-4555-9017-21d1f920e655/scratchpad/pptx-icons/gri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474720"/>
            <a:ext cx="502920" cy="502920"/>
          </a:xfrm>
          <a:prstGeom prst="rect">
            <a:avLst/>
          </a:prstGeom>
        </p:spPr>
      </p:pic>
      <p:sp>
        <p:nvSpPr>
          <p:cNvPr id="18" name="Shape 11"/>
          <p:cNvSpPr/>
          <p:nvPr/>
        </p:nvSpPr>
        <p:spPr>
          <a:xfrm>
            <a:off x="868680" y="3429000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9" name="Image 5" descr="/private/tmp/claude-501/-Volumes-ssd-project-innermate/4ddc39ca-4b10-4555-9017-21d1f920e655/scratchpad/pptx-icons/gri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840" y="3566160"/>
            <a:ext cx="320040" cy="32004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1737360" y="3392424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21" name="Text 13"/>
          <p:cNvSpPr txBox="1"/>
          <p:nvPr/>
        </p:nvSpPr>
        <p:spPr>
          <a:xfrm>
            <a:off x="2286000" y="3392424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사내 포털 활용</a:t>
            </a:r>
            <a:endParaRPr lang="en-US" sz="2000" dirty="0"/>
          </a:p>
        </p:txBody>
      </p:sp>
      <p:sp>
        <p:nvSpPr>
          <p:cNvPr id="22" name="Text 14"/>
          <p:cNvSpPr txBox="1"/>
          <p:nvPr/>
        </p:nvSpPr>
        <p:spPr>
          <a:xfrm>
            <a:off x="9875520" y="3392424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2단계</a:t>
            </a:r>
            <a:endParaRPr lang="en-US" sz="1300" dirty="0"/>
          </a:p>
        </p:txBody>
      </p:sp>
      <p:sp>
        <p:nvSpPr>
          <p:cNvPr id="23" name="Shape 15"/>
          <p:cNvSpPr/>
          <p:nvPr/>
        </p:nvSpPr>
        <p:spPr>
          <a:xfrm>
            <a:off x="914400" y="4215384"/>
            <a:ext cx="103327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pic>
        <p:nvPicPr>
          <p:cNvPr id="24" name="Image 6" descr="/private/tmp/claude-501/-Volumes-ssd-project-innermate/4ddc39ca-4b10-4555-9017-21d1f920e655/scratchpad/pptx-icons/gift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" y="4370832"/>
            <a:ext cx="502920" cy="502920"/>
          </a:xfrm>
          <a:prstGeom prst="rect">
            <a:avLst/>
          </a:prstGeom>
        </p:spPr>
      </p:pic>
      <p:sp>
        <p:nvSpPr>
          <p:cNvPr id="25" name="Shape 16"/>
          <p:cNvSpPr/>
          <p:nvPr/>
        </p:nvSpPr>
        <p:spPr>
          <a:xfrm>
            <a:off x="868680" y="4325112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26" name="Image 7" descr="/private/tmp/claude-501/-Volumes-ssd-project-innermate/4ddc39ca-4b10-4555-9017-21d1f920e655/scratchpad/pptx-icons/gift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5840" y="4462272"/>
            <a:ext cx="320040" cy="320040"/>
          </a:xfrm>
          <a:prstGeom prst="rect">
            <a:avLst/>
          </a:prstGeom>
        </p:spPr>
      </p:pic>
      <p:sp>
        <p:nvSpPr>
          <p:cNvPr id="27" name="Text 17"/>
          <p:cNvSpPr txBox="1"/>
          <p:nvPr/>
        </p:nvSpPr>
        <p:spPr>
          <a:xfrm>
            <a:off x="1737360" y="4288536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28" name="Text 18"/>
          <p:cNvSpPr txBox="1"/>
          <p:nvPr/>
        </p:nvSpPr>
        <p:spPr>
          <a:xfrm>
            <a:off x="2286000" y="4288536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복지포인트 신청</a:t>
            </a:r>
            <a:endParaRPr lang="en-US" sz="2000" dirty="0"/>
          </a:p>
        </p:txBody>
      </p:sp>
      <p:sp>
        <p:nvSpPr>
          <p:cNvPr id="29" name="Text 19"/>
          <p:cNvSpPr txBox="1"/>
          <p:nvPr/>
        </p:nvSpPr>
        <p:spPr>
          <a:xfrm>
            <a:off x="9875520" y="4288536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2단계</a:t>
            </a:r>
            <a:endParaRPr lang="en-US" sz="1300" dirty="0"/>
          </a:p>
        </p:txBody>
      </p:sp>
      <p:sp>
        <p:nvSpPr>
          <p:cNvPr id="30" name="Shape 20"/>
          <p:cNvSpPr/>
          <p:nvPr/>
        </p:nvSpPr>
        <p:spPr>
          <a:xfrm>
            <a:off x="914400" y="5111496"/>
            <a:ext cx="103327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pic>
        <p:nvPicPr>
          <p:cNvPr id="31" name="Image 8" descr="/private/tmp/claude-501/-Volumes-ssd-project-innermate/4ddc39ca-4b10-4555-9017-21d1f920e655/scratchpad/pptx-icons/calendar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400" y="5266944"/>
            <a:ext cx="502920" cy="502920"/>
          </a:xfrm>
          <a:prstGeom prst="rect">
            <a:avLst/>
          </a:prstGeom>
        </p:spPr>
      </p:pic>
      <p:sp>
        <p:nvSpPr>
          <p:cNvPr id="32" name="Shape 21"/>
          <p:cNvSpPr/>
          <p:nvPr/>
        </p:nvSpPr>
        <p:spPr>
          <a:xfrm>
            <a:off x="868680" y="5221224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3" name="Image 9" descr="/private/tmp/claude-501/-Volumes-ssd-project-innermate/4ddc39ca-4b10-4555-9017-21d1f920e655/scratchpad/pptx-icons/calendar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5840" y="5358384"/>
            <a:ext cx="320040" cy="320040"/>
          </a:xfrm>
          <a:prstGeom prst="rect">
            <a:avLst/>
          </a:prstGeom>
        </p:spPr>
      </p:pic>
      <p:sp>
        <p:nvSpPr>
          <p:cNvPr id="34" name="Text 22"/>
          <p:cNvSpPr txBox="1"/>
          <p:nvPr/>
        </p:nvSpPr>
        <p:spPr>
          <a:xfrm>
            <a:off x="1737360" y="5184648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200" dirty="0"/>
          </a:p>
        </p:txBody>
      </p:sp>
      <p:sp>
        <p:nvSpPr>
          <p:cNvPr id="35" name="Text 23"/>
          <p:cNvSpPr txBox="1"/>
          <p:nvPr/>
        </p:nvSpPr>
        <p:spPr>
          <a:xfrm>
            <a:off x="2286000" y="5184648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휴가 신청</a:t>
            </a:r>
            <a:endParaRPr lang="en-US" sz="2000" dirty="0"/>
          </a:p>
        </p:txBody>
      </p:sp>
      <p:sp>
        <p:nvSpPr>
          <p:cNvPr id="36" name="Text 24"/>
          <p:cNvSpPr txBox="1"/>
          <p:nvPr/>
        </p:nvSpPr>
        <p:spPr>
          <a:xfrm>
            <a:off x="9875520" y="5184648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3단계</a:t>
            </a:r>
            <a:endParaRPr lang="en-US" sz="1300" dirty="0"/>
          </a:p>
        </p:txBody>
      </p:sp>
      <p:sp>
        <p:nvSpPr>
          <p:cNvPr id="37" name="Shape 25"/>
          <p:cNvSpPr/>
          <p:nvPr/>
        </p:nvSpPr>
        <p:spPr>
          <a:xfrm>
            <a:off x="914400" y="6007608"/>
            <a:ext cx="103327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pic>
        <p:nvPicPr>
          <p:cNvPr id="38" name="Image 10" descr="/private/tmp/claude-501/-Volumes-ssd-project-innermate/4ddc39ca-4b10-4555-9017-21d1f920e655/scratchpad/pptx-icons/box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4400" y="6163056"/>
            <a:ext cx="502920" cy="502920"/>
          </a:xfrm>
          <a:prstGeom prst="rect">
            <a:avLst/>
          </a:prstGeom>
        </p:spPr>
      </p:pic>
      <p:sp>
        <p:nvSpPr>
          <p:cNvPr id="39" name="Shape 26"/>
          <p:cNvSpPr/>
          <p:nvPr/>
        </p:nvSpPr>
        <p:spPr>
          <a:xfrm>
            <a:off x="868680" y="6117336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40" name="Image 11" descr="/private/tmp/claude-501/-Volumes-ssd-project-innermate/4ddc39ca-4b10-4555-9017-21d1f920e655/scratchpad/pptx-icons/box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5840" y="6254496"/>
            <a:ext cx="320040" cy="320040"/>
          </a:xfrm>
          <a:prstGeom prst="rect">
            <a:avLst/>
          </a:prstGeom>
        </p:spPr>
      </p:pic>
      <p:sp>
        <p:nvSpPr>
          <p:cNvPr id="41" name="Text 27"/>
          <p:cNvSpPr txBox="1"/>
          <p:nvPr/>
        </p:nvSpPr>
        <p:spPr>
          <a:xfrm>
            <a:off x="1737360" y="6080760"/>
            <a:ext cx="457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200" dirty="0"/>
          </a:p>
        </p:txBody>
      </p:sp>
      <p:sp>
        <p:nvSpPr>
          <p:cNvPr id="42" name="Text 28"/>
          <p:cNvSpPr txBox="1"/>
          <p:nvPr/>
        </p:nvSpPr>
        <p:spPr>
          <a:xfrm>
            <a:off x="2286000" y="6080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사무용품·장비 신청</a:t>
            </a:r>
            <a:endParaRPr lang="en-US" sz="2000" dirty="0"/>
          </a:p>
        </p:txBody>
      </p:sp>
      <p:sp>
        <p:nvSpPr>
          <p:cNvPr id="43" name="Text 29"/>
          <p:cNvSpPr txBox="1"/>
          <p:nvPr/>
        </p:nvSpPr>
        <p:spPr>
          <a:xfrm>
            <a:off x="9875520" y="6080760"/>
            <a:ext cx="1463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2단계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us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 · 계정 및 사원증 발급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사원증 발급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3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입사 당일 오전 9시까지 1층 안내데스크에서 총무팀 담당자를 만납니다.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즉석 사진 촬영 후 사원증이 바로 발급됩니다.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234440" y="417880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554480" y="393192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분실 시 총무팀에 즉시 신고 후 재발급 신청 (재발급 비용 본인 부담)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us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 · 계정 및 사원증 발급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이메일 계정 활성화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3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입사일 기준으로 사내 이메일 계정이 자동 발급됩니다.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초기 비밀번호는 사원번호 뒤 6자리입니다.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234440" y="417880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554480" y="393192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최초 로그인 시 반드시 새 비밀번호로 변경해야 합니다.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us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 · 계정 및 사원증 발급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그룹웨어 로그인 및 개인정보 등록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3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이메일 계정으로 그룹웨어에 통합 로그인합니다.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비상연락처와 급여 계좌정보를 등록합니다.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234440" y="417880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554480" y="393192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등록 완료 후 전자결재 기능을 바로 사용할 수 있습니다.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calend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5 · 휴가 신청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연차 신청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3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그룹웨어 전자결재에서 연차 신청서를 작성합니다.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최소 3일 전 팀장 승인을 받아야 합니다.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234440" y="417880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554480" y="393192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연차는 입사일 기준 매년 부여되며, 1년 미만은 월 1일씩 발생합니다.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calend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5 · 휴가 신청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반차·반반차 신청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3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반차는 4시간, 반반차는 2시간 단위로 사용 가능합니다.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신청 절차는 연차와 동일하게 전자결재로 진행합니다.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" name="Image 0" descr="/private/tmp/claude-501/-Volumes-ssd-project-innermate/4ddc39ca-4b10-4555-9017-21d1f920e655/scratchpad/pptx-icons/calend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84124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874520" y="65836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5B6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5 · 휴가 신청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874520" y="987552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승인 확인 및 취소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10607040" y="6858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3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1965960"/>
            <a:ext cx="105156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</p:sp>
      <p:sp>
        <p:nvSpPr>
          <p:cNvPr id="8" name="Shape 5"/>
          <p:cNvSpPr/>
          <p:nvPr/>
        </p:nvSpPr>
        <p:spPr>
          <a:xfrm>
            <a:off x="1234440" y="244144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554480" y="219456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전자결재함에서 승인 상태를 실시간으로 확인할 수 있습니다.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234440" y="3310128"/>
            <a:ext cx="128016" cy="128016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554480" y="3063240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2A2E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사용 전일까지는 신청 취소가 가능합니다.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82296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신입사원 온보딩 시스템 사용 가이드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2026-09-02T06:38:12Z</dcterms:created>
  <dcterms:modified xsi:type="dcterms:W3CDTF">2026-09-02T06:38:12Z</dcterms:modified>
</cp:coreProperties>
</file>