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1827" r:id="rId2"/>
    <p:sldId id="1837" r:id="rId3"/>
    <p:sldId id="1898" r:id="rId4"/>
    <p:sldId id="1899" r:id="rId5"/>
    <p:sldId id="1900" r:id="rId6"/>
    <p:sldId id="1901" r:id="rId7"/>
    <p:sldId id="1902" r:id="rId8"/>
    <p:sldId id="1906" r:id="rId9"/>
    <p:sldId id="1916" r:id="rId10"/>
    <p:sldId id="1908" r:id="rId11"/>
    <p:sldId id="1909" r:id="rId12"/>
    <p:sldId id="1910" r:id="rId13"/>
    <p:sldId id="1911" r:id="rId14"/>
    <p:sldId id="1912" r:id="rId15"/>
    <p:sldId id="1913" r:id="rId16"/>
    <p:sldId id="1914" r:id="rId17"/>
    <p:sldId id="1915" r:id="rId1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1C1B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29" autoAdjust="0"/>
    <p:restoredTop sz="97438" autoAdjust="0"/>
  </p:normalViewPr>
  <p:slideViewPr>
    <p:cSldViewPr snapToGrid="0">
      <p:cViewPr>
        <p:scale>
          <a:sx n="150" d="100"/>
          <a:sy n="150" d="100"/>
        </p:scale>
        <p:origin x="96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3FB75-70FE-45EB-B3A6-803791498797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90EA8-D1A2-4230-8C3E-FA84F0936D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57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401757-B956-2F4A-965C-377298AC3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C5C8760-006E-6B14-5C7B-A22A900D07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B1FCF5-7B16-2C69-6742-CF9F03E4B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AD8E917-F69B-3657-7956-0AD75EDDE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93E46E-D21F-8A95-9186-5B0363894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36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BF879A-4F9F-5D90-22E8-3EEC1F979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4D9A9CD-BFEB-D8A6-3E4F-819558DF11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E5B637-1871-F221-686D-BBC388F3A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52C2BCA-446F-2EF9-5EA8-696549B49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FB4143-886A-E7C1-A1DB-7E8332C4D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3071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179BBB4-6D26-EB8F-78D1-50FEB029F3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EF59291-025C-F0A5-1DAF-2AB1BED4B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39D2AE4-7D49-377C-C780-01EB0FD77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21BFF0-E88B-A28A-5610-0EEE9C859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B396E5-0928-1D29-9C5E-A7B793579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4861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7487" y="767441"/>
            <a:ext cx="1103763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80000"/>
              </a:lnSpc>
              <a:buNone/>
              <a:defRPr sz="3750" b="0" i="0" baseline="0">
                <a:solidFill>
                  <a:schemeClr val="accent5"/>
                </a:solidFill>
                <a:latin typeface="BentonSans Book"/>
                <a:cs typeface="BentonSans Book"/>
              </a:defRPr>
            </a:lvl1pPr>
            <a:lvl2pPr marL="544237" indent="0">
              <a:buNone/>
              <a:defRPr/>
            </a:lvl2pPr>
            <a:lvl3pPr marL="1088474" indent="0">
              <a:buNone/>
              <a:defRPr/>
            </a:lvl3pPr>
            <a:lvl4pPr marL="1632711" indent="0">
              <a:buNone/>
              <a:defRPr/>
            </a:lvl4pPr>
            <a:lvl5pPr marL="2176948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5" name="그림 4" descr="실외, 파도, 자연, 밤하늘이(가) 표시된 사진&#10;&#10;자동 생성된 설명">
            <a:extLst>
              <a:ext uri="{FF2B5EF4-FFF2-40B4-BE49-F238E27FC236}">
                <a16:creationId xmlns:a16="http://schemas.microsoft.com/office/drawing/2014/main" id="{D776A6FB-1FE2-43F0-9CF5-5AB376E9A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78" t="786" r="3078" b="848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4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904875" y="6572722"/>
            <a:ext cx="11287126" cy="285278"/>
            <a:chOff x="-5461000" y="6286499"/>
            <a:chExt cx="24424383" cy="571501"/>
          </a:xfrm>
        </p:grpSpPr>
        <p:sp>
          <p:nvSpPr>
            <p:cNvPr id="9" name="Shape 4"/>
            <p:cNvSpPr/>
            <p:nvPr userDrawn="1"/>
          </p:nvSpPr>
          <p:spPr>
            <a:xfrm>
              <a:off x="6502400" y="6286499"/>
              <a:ext cx="12460983" cy="571501"/>
            </a:xfrm>
            <a:prstGeom prst="rect">
              <a:avLst/>
            </a:prstGeom>
            <a:solidFill>
              <a:srgbClr val="24202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0" name="Shape 5"/>
            <p:cNvSpPr/>
            <p:nvPr userDrawn="1"/>
          </p:nvSpPr>
          <p:spPr>
            <a:xfrm>
              <a:off x="5257799" y="6286499"/>
              <a:ext cx="12730959" cy="571501"/>
            </a:xfrm>
            <a:prstGeom prst="rect">
              <a:avLst/>
            </a:prstGeom>
            <a:solidFill>
              <a:srgbClr val="20989A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1" name="Shape 6"/>
            <p:cNvSpPr/>
            <p:nvPr userDrawn="1"/>
          </p:nvSpPr>
          <p:spPr>
            <a:xfrm>
              <a:off x="2032000" y="6286499"/>
              <a:ext cx="11946334" cy="571501"/>
            </a:xfrm>
            <a:prstGeom prst="rect">
              <a:avLst/>
            </a:prstGeom>
            <a:solidFill>
              <a:srgbClr val="39A7A8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2" name="Shape 7"/>
            <p:cNvSpPr/>
            <p:nvPr userDrawn="1"/>
          </p:nvSpPr>
          <p:spPr>
            <a:xfrm>
              <a:off x="-5461000" y="6286499"/>
              <a:ext cx="12730957" cy="571501"/>
            </a:xfrm>
            <a:prstGeom prst="rect">
              <a:avLst/>
            </a:prstGeom>
            <a:solidFill>
              <a:srgbClr val="7DC4C5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0280688-4823-48B5-8DB2-9C9496F6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C6CEE07-2B45-4A76-AE33-3B5B38823C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25" y="6548393"/>
            <a:ext cx="745109" cy="31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25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904875" y="6572722"/>
            <a:ext cx="11287126" cy="285278"/>
            <a:chOff x="-5461000" y="6286499"/>
            <a:chExt cx="24424383" cy="571501"/>
          </a:xfrm>
        </p:grpSpPr>
        <p:sp>
          <p:nvSpPr>
            <p:cNvPr id="9" name="Shape 4"/>
            <p:cNvSpPr/>
            <p:nvPr userDrawn="1"/>
          </p:nvSpPr>
          <p:spPr>
            <a:xfrm>
              <a:off x="6502400" y="6286499"/>
              <a:ext cx="12460983" cy="571501"/>
            </a:xfrm>
            <a:prstGeom prst="rect">
              <a:avLst/>
            </a:prstGeom>
            <a:solidFill>
              <a:srgbClr val="24202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0" name="Shape 5"/>
            <p:cNvSpPr/>
            <p:nvPr userDrawn="1"/>
          </p:nvSpPr>
          <p:spPr>
            <a:xfrm>
              <a:off x="5257799" y="6286499"/>
              <a:ext cx="12730959" cy="571501"/>
            </a:xfrm>
            <a:prstGeom prst="rect">
              <a:avLst/>
            </a:prstGeom>
            <a:solidFill>
              <a:srgbClr val="20989A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1" name="Shape 6"/>
            <p:cNvSpPr/>
            <p:nvPr userDrawn="1"/>
          </p:nvSpPr>
          <p:spPr>
            <a:xfrm>
              <a:off x="2032000" y="6286499"/>
              <a:ext cx="11946334" cy="571501"/>
            </a:xfrm>
            <a:prstGeom prst="rect">
              <a:avLst/>
            </a:prstGeom>
            <a:solidFill>
              <a:srgbClr val="39A7A8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2" name="Shape 7"/>
            <p:cNvSpPr/>
            <p:nvPr userDrawn="1"/>
          </p:nvSpPr>
          <p:spPr>
            <a:xfrm>
              <a:off x="-5461000" y="6286499"/>
              <a:ext cx="12730957" cy="571501"/>
            </a:xfrm>
            <a:prstGeom prst="rect">
              <a:avLst/>
            </a:prstGeom>
            <a:solidFill>
              <a:srgbClr val="7DC4C5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algn="ctr" defTabSz="82550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588352" y="162428"/>
            <a:ext cx="11013098" cy="3614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000" b="0" i="0">
                <a:solidFill>
                  <a:srgbClr val="333333"/>
                </a:solidFill>
                <a:latin typeface="+mn-ea"/>
                <a:ea typeface="+mn-ea"/>
                <a:cs typeface="Benton Sans Book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588352" y="686387"/>
            <a:ext cx="11013098" cy="4886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787878"/>
                </a:solidFill>
                <a:latin typeface="+mn-ea"/>
                <a:ea typeface="+mn-ea"/>
                <a:cs typeface="Benton Sans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Shape 3"/>
          <p:cNvSpPr/>
          <p:nvPr userDrawn="1"/>
        </p:nvSpPr>
        <p:spPr>
          <a:xfrm>
            <a:off x="571500" y="549441"/>
            <a:ext cx="11029950" cy="0"/>
          </a:xfrm>
          <a:prstGeom prst="line">
            <a:avLst/>
          </a:prstGeom>
          <a:ln w="19050">
            <a:solidFill>
              <a:srgbClr val="39A7A8"/>
            </a:solidFill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5" name="Shape 3">
            <a:extLst>
              <a:ext uri="{FF2B5EF4-FFF2-40B4-BE49-F238E27FC236}">
                <a16:creationId xmlns:a16="http://schemas.microsoft.com/office/drawing/2014/main" id="{8C2355D0-6295-4074-B206-EB2FBF61F915}"/>
              </a:ext>
            </a:extLst>
          </p:cNvPr>
          <p:cNvSpPr/>
          <p:nvPr userDrawn="1"/>
        </p:nvSpPr>
        <p:spPr>
          <a:xfrm>
            <a:off x="571500" y="549441"/>
            <a:ext cx="304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0" tIns="0" rIns="0" bIns="0" anchor="ctr"/>
          <a:lstStyle/>
          <a:p>
            <a:pPr lvl="0"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0280688-4823-48B5-8DB2-9C9496F6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C6CEE07-2B45-4A76-AE33-3B5B38823C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25" y="6548393"/>
            <a:ext cx="745109" cy="31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91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68C454-30E2-7B83-1A3F-3C9ED4588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5C6122-C3F6-E151-1F22-466F819A1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DD1D66-4046-B14C-81DA-219520E1A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F8C6E03-0AB1-BC85-9C50-67F4DFDA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1130B44-29D9-9073-47D2-8A0117AAA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0549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AE6841-868F-C3B3-0467-6423CB2E0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003AB0C-E672-71B7-254A-85A8ECE42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7478ED9-35C8-8380-2493-505E8F3E3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FB10B3-E3A7-04B6-EBFB-DC5DA6FD7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40C4787-F15E-323E-9783-3E889EA34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11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71D256-DAA5-85BE-F0E6-E4C8C91AA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71D5648-CB10-822E-08DC-2C0C7D7C37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31BE3FD-30BB-1C5C-6869-A1E707D2B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74ADF91-4B7C-213F-5951-06C8CAC51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0166F6E-7556-5D60-4AB2-3551D3416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C61C940-E515-9CCB-058E-AF46F7888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530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FA7B3F-AFEB-6AE0-95EB-2DD32642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22797E5-6D84-0CAE-40EA-13D42516E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F350A56-57BF-1DAE-20EA-6819A9561B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ACC170F-C7A8-1021-312D-F73116A378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ACDCA0C-7DCF-905F-7011-1ACE9B542D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99F1C4D-6268-8996-6DA3-6FC0DDE90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9BF9653-BCBB-8C28-AAEF-A7963B8C0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58D7578-7FEA-D374-39A8-ACB751F38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577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B1BC33-E396-5FBF-397B-2E12B7F2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88A3E28-DC26-C32C-73AD-CFECF7752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048E8F6-6BF9-F3D7-436D-FA70D250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072DBE5-8822-FB87-8ABD-0FA10D567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202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FA33F40-7927-AEE0-F113-FF448E9A7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C0DD5E4-276A-AC63-66C4-6F1A14DBD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B616ECA-E2C9-EC1C-2902-A438F737A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5190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8676C7-B1AA-273C-7084-EEB17225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FA9B3B2-B6A2-99F5-1EF6-54762BFAE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F9170E8-FDC8-090E-315A-CC3E47F78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DEE7B16-7981-1158-20DD-636EEBB89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A9E9D6E-166F-E55D-57FA-BF4225919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95E3388-C777-7F28-39D0-46405A23A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173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5C339C-FFDE-07B9-0E17-50F6DBA9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803431C-F737-9AD7-E7AC-C8179A53A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2E45E7E-BE39-6D4C-E76E-9410DA20E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5993A41-6E9C-A04C-2582-2A4357B04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7CD2527-1129-5909-C3B2-E8A2E49C4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F93BE15-EB82-2C3C-A047-494AFDC9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311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4179BE7-3C46-A5EC-D518-C504A6035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B5047D-72DB-2057-AF52-16E8F01D9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130B795-1930-AF58-6705-BB7CD99254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1B671-8077-4788-BC81-80338F9EBA2C}" type="datetimeFigureOut">
              <a:rPr lang="ko-KR" altLang="en-US" smtClean="0"/>
              <a:t>2026-07-14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3D0C624-D4BC-4599-ECDE-A662A8A1B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BA7189-CD39-D4BE-740E-3A7FAFD112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39467-1448-4711-B51E-47498F0637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429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innermate.sailingstone.io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22">
            <a:extLst>
              <a:ext uri="{FF2B5EF4-FFF2-40B4-BE49-F238E27FC236}">
                <a16:creationId xmlns:a16="http://schemas.microsoft.com/office/drawing/2014/main" id="{5E7A3438-A5C5-4066-A351-22FC750CE11A}"/>
              </a:ext>
            </a:extLst>
          </p:cNvPr>
          <p:cNvSpPr/>
          <p:nvPr/>
        </p:nvSpPr>
        <p:spPr>
          <a:xfrm>
            <a:off x="191530" y="0"/>
            <a:ext cx="5338120" cy="6857999"/>
          </a:xfrm>
          <a:prstGeom prst="rect">
            <a:avLst/>
          </a:prstGeom>
          <a:solidFill>
            <a:srgbClr val="102034">
              <a:alpha val="48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9B9E145-BF82-40F1-A9AF-74DADBB21D93}"/>
              </a:ext>
            </a:extLst>
          </p:cNvPr>
          <p:cNvSpPr txBox="1">
            <a:spLocks/>
          </p:cNvSpPr>
          <p:nvPr/>
        </p:nvSpPr>
        <p:spPr>
          <a:xfrm>
            <a:off x="191528" y="3282499"/>
            <a:ext cx="5288693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750" b="0" i="0" kern="1200" baseline="0">
                <a:solidFill>
                  <a:schemeClr val="accent5"/>
                </a:solidFill>
                <a:latin typeface="BentonSans Book"/>
                <a:ea typeface="+mn-ea"/>
                <a:cs typeface="BentonSans Book"/>
              </a:defRPr>
            </a:lvl1pPr>
            <a:lvl2pPr marL="5442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847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271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694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n-ea"/>
              </a:rPr>
              <a:t>Tableau_Extension_v2 </a:t>
            </a:r>
            <a:r>
              <a:rPr lang="ko-KR" altLang="en-US" sz="4000" b="1" dirty="0">
                <a:solidFill>
                  <a:schemeClr val="bg1"/>
                </a:solidFill>
                <a:latin typeface="+mn-ea"/>
              </a:rPr>
              <a:t>사용 가이드</a:t>
            </a:r>
            <a:endParaRPr lang="en-US" altLang="ko-KR" sz="40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837E3B2-ADF3-4B90-BC5F-4A4FB2200E8A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515897" y="1407513"/>
            <a:ext cx="1107011" cy="47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99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66886-10AD-2EDA-7D45-FF5BE6E35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E760111-CE20-7E75-76DB-E5BE38C9E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71" y="1805988"/>
            <a:ext cx="5065030" cy="306819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51D1247-3305-99E0-770A-F2086C4DB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453" y="2500456"/>
            <a:ext cx="3960824" cy="2754593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EA17F53C-27C0-A809-9883-063C36ACE5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3. Tableau – </a:t>
            </a:r>
            <a:r>
              <a:rPr lang="ko-KR" altLang="en-US" b="1" dirty="0"/>
              <a:t>대시보드 </a:t>
            </a:r>
            <a:r>
              <a:rPr lang="en-US" altLang="ko-KR" b="1" dirty="0"/>
              <a:t>Tableau Extension </a:t>
            </a:r>
            <a:r>
              <a:rPr lang="ko-KR" altLang="en-US" b="1" dirty="0"/>
              <a:t>사용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0AE57617-03E1-75F2-1A9D-365A3F5085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 보드 확장 프로그램 추가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좌측 하단에 있는 확장 프로그램을 대시보드 영역으로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D&amp;D</a:t>
            </a: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로컬 확장 프로그램 </a:t>
            </a:r>
            <a:r>
              <a:rPr lang="ko-KR" alt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엑세스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다운받은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trex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파일을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엑세스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E1C046-FD83-AAFA-0B9D-DBDFE981DAB6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대시보드 확장 프로그램 삽입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1748F019-5793-9AD9-52D6-B1BC26E84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D28BEA4-2A98-96AB-B75E-4B0E2D935EF1}"/>
              </a:ext>
            </a:extLst>
          </p:cNvPr>
          <p:cNvSpPr/>
          <p:nvPr/>
        </p:nvSpPr>
        <p:spPr>
          <a:xfrm>
            <a:off x="660971" y="4230879"/>
            <a:ext cx="455310" cy="798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9861BE4E-06B7-03DD-483A-12D94266E4EC}"/>
              </a:ext>
            </a:extLst>
          </p:cNvPr>
          <p:cNvSpPr/>
          <p:nvPr/>
        </p:nvSpPr>
        <p:spPr>
          <a:xfrm>
            <a:off x="531387" y="4131212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E367E05-F474-5096-8704-9FB1D96F1733}"/>
              </a:ext>
            </a:extLst>
          </p:cNvPr>
          <p:cNvSpPr/>
          <p:nvPr/>
        </p:nvSpPr>
        <p:spPr>
          <a:xfrm>
            <a:off x="2689453" y="2516542"/>
            <a:ext cx="4031981" cy="27545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DD61D2A3-463A-228D-EE8F-2DBD7A95D1D1}"/>
              </a:ext>
            </a:extLst>
          </p:cNvPr>
          <p:cNvSpPr/>
          <p:nvPr/>
        </p:nvSpPr>
        <p:spPr>
          <a:xfrm>
            <a:off x="2617988" y="2404088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D3B474E5-A6E5-4E08-F87F-CE6862E0B30A}"/>
              </a:ext>
            </a:extLst>
          </p:cNvPr>
          <p:cNvCxnSpPr>
            <a:cxnSpLocks/>
          </p:cNvCxnSpPr>
          <p:nvPr/>
        </p:nvCxnSpPr>
        <p:spPr>
          <a:xfrm flipV="1">
            <a:off x="1187532" y="3864475"/>
            <a:ext cx="1430456" cy="40633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4E787516-92C6-84CD-CD65-03054F63AA85}"/>
              </a:ext>
            </a:extLst>
          </p:cNvPr>
          <p:cNvCxnSpPr>
            <a:cxnSpLocks/>
          </p:cNvCxnSpPr>
          <p:nvPr/>
        </p:nvCxnSpPr>
        <p:spPr>
          <a:xfrm>
            <a:off x="3633849" y="4417621"/>
            <a:ext cx="3208929" cy="19172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9B31F23-1300-59B2-EB3B-EB60542035AA}"/>
              </a:ext>
            </a:extLst>
          </p:cNvPr>
          <p:cNvSpPr/>
          <p:nvPr/>
        </p:nvSpPr>
        <p:spPr>
          <a:xfrm>
            <a:off x="2757587" y="4336375"/>
            <a:ext cx="876262" cy="139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78EAC77-2648-998A-6074-564F6DC0CC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1588" b="-7491"/>
          <a:stretch>
            <a:fillRect/>
          </a:stretch>
        </p:blipFill>
        <p:spPr>
          <a:xfrm>
            <a:off x="6842778" y="4493300"/>
            <a:ext cx="810289" cy="232085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8C70187E-583F-B366-8546-E69E40A0C99F}"/>
              </a:ext>
            </a:extLst>
          </p:cNvPr>
          <p:cNvSpPr/>
          <p:nvPr/>
        </p:nvSpPr>
        <p:spPr>
          <a:xfrm>
            <a:off x="6842778" y="4493299"/>
            <a:ext cx="810289" cy="2320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7903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BCE4-FD98-9C18-726F-C54A134B3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7E47A8B4-4C53-4A68-DDA7-854F719AC2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3. Tableau – </a:t>
            </a:r>
            <a:r>
              <a:rPr lang="ko-KR" altLang="en-US" b="1" dirty="0"/>
              <a:t>대시보드 </a:t>
            </a:r>
            <a:r>
              <a:rPr lang="en-US" altLang="ko-KR" b="1" dirty="0"/>
              <a:t>Tableau Extension </a:t>
            </a:r>
            <a:r>
              <a:rPr lang="ko-KR" altLang="en-US" b="1" dirty="0"/>
              <a:t>사용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A50F733B-C105-4966-88F3-26EB833D9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 보드 확장 프로그램 생성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trex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파일을 추가하고 나면 해당 영역이 생성됨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생성 된 후 서버에 게시 진행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395D05-B786-7540-08A0-BED203E24401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대시보드 확장 프로그램 생성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CD28AF3B-DB67-FAD9-73B2-A005C71F0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BE4A1F4-299F-6F34-9185-D70C63E552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961"/>
          <a:stretch>
            <a:fillRect/>
          </a:stretch>
        </p:blipFill>
        <p:spPr>
          <a:xfrm>
            <a:off x="980675" y="1476259"/>
            <a:ext cx="6203092" cy="4047356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5E32D911-828C-CE22-8536-64C0F85A51A5}"/>
              </a:ext>
            </a:extLst>
          </p:cNvPr>
          <p:cNvSpPr/>
          <p:nvPr/>
        </p:nvSpPr>
        <p:spPr>
          <a:xfrm>
            <a:off x="5429614" y="2569883"/>
            <a:ext cx="1632272" cy="27311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8DD4E49-53F3-E722-4E6E-1334C902D277}"/>
              </a:ext>
            </a:extLst>
          </p:cNvPr>
          <p:cNvSpPr/>
          <p:nvPr/>
        </p:nvSpPr>
        <p:spPr>
          <a:xfrm>
            <a:off x="5359814" y="250008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026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F30B3-3DB3-484C-ACCC-3127DF543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id="{3FC8D697-4490-C390-337D-F603295B6A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66"/>
          <a:stretch>
            <a:fillRect/>
          </a:stretch>
        </p:blipFill>
        <p:spPr>
          <a:xfrm>
            <a:off x="55605" y="1417287"/>
            <a:ext cx="5176123" cy="3513059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6C2FC50A-F873-E470-02FE-783B87B543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4. Extension</a:t>
            </a:r>
            <a:r>
              <a:rPr lang="ko-KR" altLang="en-US" b="1" dirty="0"/>
              <a:t> </a:t>
            </a:r>
            <a:r>
              <a:rPr lang="en-US" altLang="ko-KR" b="1" dirty="0"/>
              <a:t>– Extension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8ADCA838-E166-4A99-D294-ACA940333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연결 추가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연결 </a:t>
            </a:r>
            <a:r>
              <a:rPr lang="ko-KR" alt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정보 입력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이름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사용자가 식별 가능한 값으로 입력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서버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URL :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서버의 도메인 입력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사이트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contentUrl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: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사이트 입력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추가된 </a:t>
            </a:r>
            <a:r>
              <a:rPr lang="ko-KR" alt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확인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C606C4-9B0C-025E-C247-E48C2D08A377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연결 정보 추가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0EE70D0-8441-093E-A747-D31C714AE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6C528E8-6F34-6CFD-86E9-4A63672E21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26"/>
          <a:stretch>
            <a:fillRect/>
          </a:stretch>
        </p:blipFill>
        <p:spPr>
          <a:xfrm>
            <a:off x="4782064" y="954178"/>
            <a:ext cx="2858711" cy="5019444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1BF19AB9-59FE-C661-A59E-6862240ABF1C}"/>
              </a:ext>
            </a:extLst>
          </p:cNvPr>
          <p:cNvSpPr/>
          <p:nvPr/>
        </p:nvSpPr>
        <p:spPr>
          <a:xfrm>
            <a:off x="4137845" y="2574996"/>
            <a:ext cx="390906" cy="1805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85555172-9AC0-D80E-88DE-6FB889641F65}"/>
              </a:ext>
            </a:extLst>
          </p:cNvPr>
          <p:cNvSpPr/>
          <p:nvPr/>
        </p:nvSpPr>
        <p:spPr>
          <a:xfrm>
            <a:off x="4068045" y="2505196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DDC6764-694F-8367-71F7-69F443BF6633}"/>
              </a:ext>
            </a:extLst>
          </p:cNvPr>
          <p:cNvSpPr/>
          <p:nvPr/>
        </p:nvSpPr>
        <p:spPr>
          <a:xfrm>
            <a:off x="4782063" y="954178"/>
            <a:ext cx="2858711" cy="50194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6869A9BF-6D77-7C9C-49AC-ED19C89B603F}"/>
              </a:ext>
            </a:extLst>
          </p:cNvPr>
          <p:cNvSpPr/>
          <p:nvPr/>
        </p:nvSpPr>
        <p:spPr>
          <a:xfrm>
            <a:off x="4712264" y="884378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805C7073-1D07-0778-36ED-1B4CEE856ACD}"/>
              </a:ext>
            </a:extLst>
          </p:cNvPr>
          <p:cNvCxnSpPr>
            <a:cxnSpLocks/>
          </p:cNvCxnSpPr>
          <p:nvPr/>
        </p:nvCxnSpPr>
        <p:spPr>
          <a:xfrm flipV="1">
            <a:off x="4313058" y="1547033"/>
            <a:ext cx="469004" cy="102796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C5C4CA3-CBA9-906A-299B-A653E78EF6AE}"/>
              </a:ext>
            </a:extLst>
          </p:cNvPr>
          <p:cNvSpPr/>
          <p:nvPr/>
        </p:nvSpPr>
        <p:spPr>
          <a:xfrm>
            <a:off x="197446" y="3184596"/>
            <a:ext cx="4411624" cy="2444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5F86010D-3090-B665-A2C8-37B2D7F5668D}"/>
              </a:ext>
            </a:extLst>
          </p:cNvPr>
          <p:cNvSpPr/>
          <p:nvPr/>
        </p:nvSpPr>
        <p:spPr>
          <a:xfrm>
            <a:off x="127646" y="3114796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729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DE1EF-79E3-848E-DB30-DF29748A8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7E3819EF-282D-89D6-1659-E22639BE2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86" y="1354290"/>
            <a:ext cx="7879270" cy="4149420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70EFFD2D-96A0-6E4C-8AF1-6D58C82E6E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4. Extension</a:t>
            </a:r>
            <a:r>
              <a:rPr lang="ko-KR" altLang="en-US" b="1" dirty="0"/>
              <a:t> </a:t>
            </a:r>
            <a:r>
              <a:rPr lang="en-US" altLang="ko-KR" b="1" dirty="0"/>
              <a:t>– Extension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B57B05DF-C475-BE8D-6A8C-3DDDC15922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‘Agent’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메뉴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등록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이름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사용자가 식별 가능한 값으로 입력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Base URL 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사용하고자 하는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서버 도메인 입력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AiSight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의 경우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https://innermate.sailingstone.io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입력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‘Slug’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와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‘Api Key’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는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에서 생성한 값 그대로 사용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추가된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확인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537BB5-7BEE-9F96-2FD7-CBDC54E05062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Agent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등록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9DF2F01-07D5-894E-1A07-AD8313A3D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7BB8166-1915-36F4-8426-9557459DED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71" r="1"/>
          <a:stretch>
            <a:fillRect/>
          </a:stretch>
        </p:blipFill>
        <p:spPr>
          <a:xfrm>
            <a:off x="5066505" y="1905666"/>
            <a:ext cx="2442050" cy="4627132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9B4F3D87-233D-9D0B-0BA8-D1C817CCD18B}"/>
              </a:ext>
            </a:extLst>
          </p:cNvPr>
          <p:cNvSpPr/>
          <p:nvPr/>
        </p:nvSpPr>
        <p:spPr>
          <a:xfrm>
            <a:off x="5066504" y="1905666"/>
            <a:ext cx="2442051" cy="46271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01C54D8-E29B-5291-3180-7F93D09ABFE7}"/>
              </a:ext>
            </a:extLst>
          </p:cNvPr>
          <p:cNvSpPr/>
          <p:nvPr/>
        </p:nvSpPr>
        <p:spPr>
          <a:xfrm>
            <a:off x="158969" y="1963337"/>
            <a:ext cx="1064350" cy="2361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F04718CD-1157-517C-F431-529879C6A53F}"/>
              </a:ext>
            </a:extLst>
          </p:cNvPr>
          <p:cNvSpPr/>
          <p:nvPr/>
        </p:nvSpPr>
        <p:spPr>
          <a:xfrm>
            <a:off x="89169" y="1893537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A90B633-8578-4D2E-6D9D-BE5CEC9DB067}"/>
              </a:ext>
            </a:extLst>
          </p:cNvPr>
          <p:cNvSpPr/>
          <p:nvPr/>
        </p:nvSpPr>
        <p:spPr>
          <a:xfrm>
            <a:off x="6638028" y="1473186"/>
            <a:ext cx="584496" cy="2361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11CDCC46-B4F4-924C-F191-35B43B8B944F}"/>
              </a:ext>
            </a:extLst>
          </p:cNvPr>
          <p:cNvSpPr/>
          <p:nvPr/>
        </p:nvSpPr>
        <p:spPr>
          <a:xfrm>
            <a:off x="6568228" y="1403386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91DD1AF-6DAA-EC9A-9FE8-7724E12C357E}"/>
              </a:ext>
            </a:extLst>
          </p:cNvPr>
          <p:cNvSpPr/>
          <p:nvPr/>
        </p:nvSpPr>
        <p:spPr>
          <a:xfrm>
            <a:off x="2119869" y="2199503"/>
            <a:ext cx="2946634" cy="2656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01719080-0ED5-7FB9-FA48-BB3DE575F770}"/>
              </a:ext>
            </a:extLst>
          </p:cNvPr>
          <p:cNvSpPr/>
          <p:nvPr/>
        </p:nvSpPr>
        <p:spPr>
          <a:xfrm>
            <a:off x="2050070" y="212970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D3D1D1F2-8BB8-AD31-5C78-12082DB6378E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6930276" y="1709352"/>
            <a:ext cx="0" cy="19631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491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86DD8-521B-98EB-145C-E8046D3B8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id="{2243836D-ADCC-2A5D-FAE2-DC58D16E1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95" y="2850259"/>
            <a:ext cx="6536721" cy="3454681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6C340C70-EBD8-3081-67FA-1B161A28E4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4. Extension</a:t>
            </a:r>
            <a:r>
              <a:rPr lang="ko-KR" altLang="en-US" b="1" dirty="0"/>
              <a:t> </a:t>
            </a:r>
            <a:r>
              <a:rPr lang="en-US" altLang="ko-KR" b="1" dirty="0"/>
              <a:t>– Extension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03BA425C-048A-B7EA-47D0-1AADC18A19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‘Tableau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연결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메뉴에서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지금 동기화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가져오기 위해 동기화 필요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‘Extension’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메뉴에서 인스턴스 확인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동기화에 시간이 소요될 수 있어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완료될 때까지 대기 필요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- 5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분 내외로 동기화된 목록 불러오는 모습 확인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확인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043018-F5A4-38D7-742A-9A71AA135AE3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Extension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정보 동기화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E0B8400-6C50-C509-6419-153B35DE3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9579B2C-5BA0-B7B7-2C93-BC8C0398F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96" y="1111848"/>
            <a:ext cx="5730004" cy="1449158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72A2B363-AD5A-FE80-1A81-916C4DBEE5A6}"/>
              </a:ext>
            </a:extLst>
          </p:cNvPr>
          <p:cNvSpPr/>
          <p:nvPr/>
        </p:nvSpPr>
        <p:spPr>
          <a:xfrm>
            <a:off x="365996" y="2850259"/>
            <a:ext cx="6536717" cy="34546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22D6D0E0-24D9-AF9A-2EDA-899F0A398588}"/>
              </a:ext>
            </a:extLst>
          </p:cNvPr>
          <p:cNvSpPr/>
          <p:nvPr/>
        </p:nvSpPr>
        <p:spPr>
          <a:xfrm>
            <a:off x="296196" y="2780460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2851867-65D6-603A-381C-02E9D511BA98}"/>
              </a:ext>
            </a:extLst>
          </p:cNvPr>
          <p:cNvSpPr/>
          <p:nvPr/>
        </p:nvSpPr>
        <p:spPr>
          <a:xfrm>
            <a:off x="4893666" y="1186921"/>
            <a:ext cx="537128" cy="2361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121752C1-2C2F-23AE-80A0-FCF9F70ED39C}"/>
              </a:ext>
            </a:extLst>
          </p:cNvPr>
          <p:cNvSpPr/>
          <p:nvPr/>
        </p:nvSpPr>
        <p:spPr>
          <a:xfrm>
            <a:off x="4823866" y="1117121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D18E49CF-F4CC-DEAC-6FED-92EA36182340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5162230" y="1423087"/>
            <a:ext cx="0" cy="141481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E8B01D8-663B-0413-B53A-2706E87A187A}"/>
              </a:ext>
            </a:extLst>
          </p:cNvPr>
          <p:cNvSpPr/>
          <p:nvPr/>
        </p:nvSpPr>
        <p:spPr>
          <a:xfrm>
            <a:off x="1975412" y="3575894"/>
            <a:ext cx="4270929" cy="285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271E0B76-8F68-4F9A-94E9-40C59FA1F2BF}"/>
              </a:ext>
            </a:extLst>
          </p:cNvPr>
          <p:cNvSpPr/>
          <p:nvPr/>
        </p:nvSpPr>
        <p:spPr>
          <a:xfrm>
            <a:off x="1905612" y="3506094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677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2EE34-9749-08AE-D0A4-9DEC1C7E7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FA96D498-B36C-6798-A98E-AE575471E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37" y="1427205"/>
            <a:ext cx="6458933" cy="4514525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EB14C144-B615-6B65-94C8-69141DC65D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4. Extension</a:t>
            </a:r>
            <a:r>
              <a:rPr lang="ko-KR" altLang="en-US" b="1" dirty="0"/>
              <a:t> </a:t>
            </a:r>
            <a:r>
              <a:rPr lang="en-US" altLang="ko-KR" b="1" dirty="0"/>
              <a:t>– Extension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5845FB9A-E2FD-5C3B-FFE7-AB9536A6EA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Tableau Extension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선택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확장 프로그램 삽입한 대시보드 선택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설정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질문 템플릿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현재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Extension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설정되어있는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질문을 조회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/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수정 가능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Agent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지정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미지정시 기본으로 지정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생성한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설정 가능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Extension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 여부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상세정보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정보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InstanceID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WorkBookId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사이트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Extenxion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정보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ExtensionId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버전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/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동기화 시간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등 조회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81EF9C-DE86-05B6-EDB7-44F3F6249197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Extension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설정 값 조회 및 변경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BF435822-2489-926E-80E9-EEFC049D9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CBCEE66-9438-EEFF-A341-0BA961439A1E}"/>
              </a:ext>
            </a:extLst>
          </p:cNvPr>
          <p:cNvSpPr/>
          <p:nvPr/>
        </p:nvSpPr>
        <p:spPr>
          <a:xfrm>
            <a:off x="4477152" y="1427205"/>
            <a:ext cx="2592675" cy="45255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A6FF36D1-EE19-01F1-A779-C611A55A7596}"/>
              </a:ext>
            </a:extLst>
          </p:cNvPr>
          <p:cNvSpPr/>
          <p:nvPr/>
        </p:nvSpPr>
        <p:spPr>
          <a:xfrm>
            <a:off x="4407351" y="134639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743E8DB-3021-D205-2854-222C77894C5E}"/>
              </a:ext>
            </a:extLst>
          </p:cNvPr>
          <p:cNvSpPr/>
          <p:nvPr/>
        </p:nvSpPr>
        <p:spPr>
          <a:xfrm>
            <a:off x="633438" y="2371109"/>
            <a:ext cx="3843714" cy="393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CBB94C3D-5CFA-9E18-3B92-E6952E107773}"/>
              </a:ext>
            </a:extLst>
          </p:cNvPr>
          <p:cNvSpPr/>
          <p:nvPr/>
        </p:nvSpPr>
        <p:spPr>
          <a:xfrm>
            <a:off x="563638" y="2301310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683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ECB28-70C9-13CE-AB49-7BB98B7EF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>
            <a:extLst>
              <a:ext uri="{FF2B5EF4-FFF2-40B4-BE49-F238E27FC236}">
                <a16:creationId xmlns:a16="http://schemas.microsoft.com/office/drawing/2014/main" id="{0FD3FD54-189A-EA05-A648-FAA2FD4F4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38" y="1273319"/>
            <a:ext cx="7650542" cy="4936095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809B7D38-06D1-2FC5-C6EC-325FFEAE1B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5. Tableau</a:t>
            </a:r>
            <a:r>
              <a:rPr lang="ko-KR" altLang="en-US" b="1" dirty="0"/>
              <a:t> </a:t>
            </a:r>
            <a:r>
              <a:rPr lang="en-US" altLang="ko-KR" b="1" dirty="0"/>
              <a:t>– Tableau Extension </a:t>
            </a:r>
            <a:r>
              <a:rPr lang="ko-KR" altLang="en-US" b="1" dirty="0"/>
              <a:t>설정 값 조회 및 변경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F1EEA6BE-194A-4656-75FD-1D55D087A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확장 프로그램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&gt; ‘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구성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선택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Tableau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편집에서도 질문 템플릿을 수정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질문 템플릿 작성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질문 템플릿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진입시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첫 질문 설정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 가능한 키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대시보드 필터로 사용중인 목록들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키를 사용하여 대시보드 필터에 사용된 값으로 질문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C9D011-0232-9A97-64D9-84766B4F9071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Extension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설정 값 조회 및 변경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B27E21D2-9330-EE04-E439-63BED60D0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D38C27C-3157-9BD6-4F34-309F92F5F231}"/>
              </a:ext>
            </a:extLst>
          </p:cNvPr>
          <p:cNvSpPr/>
          <p:nvPr/>
        </p:nvSpPr>
        <p:spPr>
          <a:xfrm>
            <a:off x="5019992" y="3081408"/>
            <a:ext cx="2041208" cy="3128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BFA8492-D1FD-B9E7-489A-79B32916F56D}"/>
              </a:ext>
            </a:extLst>
          </p:cNvPr>
          <p:cNvSpPr/>
          <p:nvPr/>
        </p:nvSpPr>
        <p:spPr>
          <a:xfrm>
            <a:off x="7095558" y="3346622"/>
            <a:ext cx="728844" cy="1503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9C2F9044-BEDE-8AA5-EE11-767F3CCDBC0D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4778817" y="3421792"/>
            <a:ext cx="2316741" cy="1394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타원 24">
            <a:extLst>
              <a:ext uri="{FF2B5EF4-FFF2-40B4-BE49-F238E27FC236}">
                <a16:creationId xmlns:a16="http://schemas.microsoft.com/office/drawing/2014/main" id="{B9B9D588-4A0C-A1E6-679C-33E8781F8C90}"/>
              </a:ext>
            </a:extLst>
          </p:cNvPr>
          <p:cNvSpPr/>
          <p:nvPr/>
        </p:nvSpPr>
        <p:spPr>
          <a:xfrm>
            <a:off x="4945272" y="3010122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AF1B9C2-3AA9-9874-6682-F1FFCF35BC3A}"/>
              </a:ext>
            </a:extLst>
          </p:cNvPr>
          <p:cNvSpPr/>
          <p:nvPr/>
        </p:nvSpPr>
        <p:spPr>
          <a:xfrm>
            <a:off x="1738035" y="3301143"/>
            <a:ext cx="3272115" cy="29091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12CB5132-5E54-76F6-1963-640A8DB392B7}"/>
              </a:ext>
            </a:extLst>
          </p:cNvPr>
          <p:cNvSpPr/>
          <p:nvPr/>
        </p:nvSpPr>
        <p:spPr>
          <a:xfrm>
            <a:off x="1651057" y="323134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D2CBCAF9-F9C4-AAC5-BCDD-54FE313BE7B8}"/>
              </a:ext>
            </a:extLst>
          </p:cNvPr>
          <p:cNvSpPr/>
          <p:nvPr/>
        </p:nvSpPr>
        <p:spPr>
          <a:xfrm>
            <a:off x="5927158" y="1797222"/>
            <a:ext cx="1159442" cy="1966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8F94403-6307-9AEC-CC6A-59EEF2B520AF}"/>
              </a:ext>
            </a:extLst>
          </p:cNvPr>
          <p:cNvSpPr/>
          <p:nvPr/>
        </p:nvSpPr>
        <p:spPr>
          <a:xfrm>
            <a:off x="1806008" y="3079922"/>
            <a:ext cx="1578542" cy="1966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803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235BA-6B05-EBC0-60C2-7E4FB3903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202A3D1F-96EA-74BB-E9E9-21D7782FBF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6. Tableau – </a:t>
            </a:r>
            <a:r>
              <a:rPr lang="ko-KR" altLang="en-US" b="1" dirty="0"/>
              <a:t>대시보드 </a:t>
            </a:r>
            <a:r>
              <a:rPr lang="en-US" altLang="ko-KR" b="1" dirty="0"/>
              <a:t>Tableau Extension </a:t>
            </a:r>
            <a:r>
              <a:rPr lang="ko-KR" altLang="en-US" b="1" dirty="0"/>
              <a:t>값 조회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5467617F-E3D5-C01E-3DDA-F864E03120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대시 보드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Tableau Extension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값 조회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Extension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에서 설정한 설정 값으로 대시보드에 조회되는 것을 확인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Agent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채팅 기능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채팅도 원하는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키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를 사용하여 질문 가능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설정한 에이전트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스킬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로 질문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및 답변 받음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84D15-9756-CE1C-75E6-27F6C2D821C4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대시보드 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Tableau Extension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값 조회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BBAE0132-2E6C-5CEC-4985-67039D68F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884956F-7151-1902-C7B2-D81CC272BE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389"/>
          <a:stretch>
            <a:fillRect/>
          </a:stretch>
        </p:blipFill>
        <p:spPr>
          <a:xfrm>
            <a:off x="427892" y="1330251"/>
            <a:ext cx="7251831" cy="4749463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80DCD547-123E-5274-6875-CCCCD8003969}"/>
              </a:ext>
            </a:extLst>
          </p:cNvPr>
          <p:cNvSpPr/>
          <p:nvPr/>
        </p:nvSpPr>
        <p:spPr>
          <a:xfrm>
            <a:off x="5626211" y="2638313"/>
            <a:ext cx="1942304" cy="32187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85DCF92-EB87-4DB3-8CDF-AD8ABACB713C}"/>
              </a:ext>
            </a:extLst>
          </p:cNvPr>
          <p:cNvSpPr/>
          <p:nvPr/>
        </p:nvSpPr>
        <p:spPr>
          <a:xfrm>
            <a:off x="5556410" y="2568513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AF7BE86-BFB3-340D-36C4-FD9842827209}"/>
              </a:ext>
            </a:extLst>
          </p:cNvPr>
          <p:cNvSpPr/>
          <p:nvPr/>
        </p:nvSpPr>
        <p:spPr>
          <a:xfrm>
            <a:off x="5681815" y="5397500"/>
            <a:ext cx="1830235" cy="423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FE850FF3-AFAC-F245-9480-8E4D0D161E6F}"/>
              </a:ext>
            </a:extLst>
          </p:cNvPr>
          <p:cNvSpPr/>
          <p:nvPr/>
        </p:nvSpPr>
        <p:spPr>
          <a:xfrm>
            <a:off x="5584214" y="5327700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767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1ABA6B2-1AE9-9295-0B8E-0A73F0DE5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25E2A9-990D-1B6C-CC1B-028742634158}"/>
              </a:ext>
            </a:extLst>
          </p:cNvPr>
          <p:cNvSpPr txBox="1"/>
          <p:nvPr/>
        </p:nvSpPr>
        <p:spPr>
          <a:xfrm>
            <a:off x="2909739" y="1338363"/>
            <a:ext cx="6372520" cy="2609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sz="1400" dirty="0" err="1"/>
              <a:t>AiSight</a:t>
            </a:r>
            <a:r>
              <a:rPr lang="en-US" altLang="ko-KR" sz="1400" dirty="0"/>
              <a:t> – </a:t>
            </a:r>
            <a:r>
              <a:rPr lang="en-US" altLang="ko-KR" sz="1400" dirty="0" err="1"/>
              <a:t>AiSight</a:t>
            </a:r>
            <a:r>
              <a:rPr lang="en-US" altLang="ko-KR" sz="1400" dirty="0"/>
              <a:t> </a:t>
            </a:r>
            <a:r>
              <a:rPr lang="ko-KR" altLang="en-US" sz="1400" dirty="0"/>
              <a:t>설정</a:t>
            </a:r>
            <a:endParaRPr lang="en-US" altLang="ko-KR" sz="1400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sz="1400" dirty="0"/>
              <a:t>Extension</a:t>
            </a:r>
            <a:r>
              <a:rPr lang="ko-KR" altLang="en-US" sz="1400" dirty="0"/>
              <a:t> </a:t>
            </a:r>
            <a:r>
              <a:rPr lang="en-US" altLang="ko-KR" sz="1400" dirty="0"/>
              <a:t>– .</a:t>
            </a:r>
            <a:r>
              <a:rPr lang="en-US" altLang="ko-KR" sz="1400" dirty="0" err="1"/>
              <a:t>trex</a:t>
            </a:r>
            <a:r>
              <a:rPr lang="en-US" altLang="ko-KR" sz="1400" dirty="0"/>
              <a:t> </a:t>
            </a:r>
            <a:r>
              <a:rPr lang="ko-KR" altLang="en-US" sz="1400" dirty="0"/>
              <a:t>다운로드</a:t>
            </a:r>
            <a:endParaRPr lang="en-US" altLang="ko-KR" sz="1400" dirty="0"/>
          </a:p>
          <a:p>
            <a:pPr marL="342900" indent="-342900">
              <a:lnSpc>
                <a:spcPct val="200000"/>
              </a:lnSpc>
              <a:buFontTx/>
              <a:buAutoNum type="arabicPeriod"/>
            </a:pPr>
            <a:r>
              <a:rPr lang="en-US" altLang="ko-KR" sz="1400" dirty="0"/>
              <a:t>Tableau– </a:t>
            </a:r>
            <a:r>
              <a:rPr lang="ko-KR" altLang="en-US" sz="1400" dirty="0"/>
              <a:t>대시보드 </a:t>
            </a:r>
            <a:r>
              <a:rPr lang="en-US" altLang="ko-KR" sz="1400" dirty="0"/>
              <a:t>Tableau</a:t>
            </a:r>
            <a:r>
              <a:rPr lang="ko-KR" altLang="en-US" sz="1400" dirty="0"/>
              <a:t> </a:t>
            </a:r>
            <a:r>
              <a:rPr lang="en-US" altLang="ko-KR" sz="1400" dirty="0"/>
              <a:t>Extension </a:t>
            </a:r>
            <a:r>
              <a:rPr lang="ko-KR" altLang="en-US" sz="1400" dirty="0"/>
              <a:t>사용</a:t>
            </a:r>
            <a:endParaRPr lang="en-US" altLang="ko-KR" sz="1400" dirty="0"/>
          </a:p>
          <a:p>
            <a:pPr marL="342900" indent="-342900">
              <a:lnSpc>
                <a:spcPct val="200000"/>
              </a:lnSpc>
              <a:buFontTx/>
              <a:buAutoNum type="arabicPeriod"/>
            </a:pPr>
            <a:r>
              <a:rPr lang="en-US" altLang="ko-KR" sz="1400" dirty="0"/>
              <a:t>Extension – Extension </a:t>
            </a:r>
            <a:r>
              <a:rPr lang="ko-KR" altLang="en-US" sz="1400" dirty="0"/>
              <a:t>설정</a:t>
            </a:r>
            <a:endParaRPr lang="en-US" altLang="ko-KR" sz="1400" dirty="0"/>
          </a:p>
          <a:p>
            <a:pPr marL="342900" indent="-342900">
              <a:lnSpc>
                <a:spcPct val="200000"/>
              </a:lnSpc>
              <a:buFontTx/>
              <a:buAutoNum type="arabicPeriod"/>
            </a:pPr>
            <a:r>
              <a:rPr lang="en-US" altLang="ko-KR" sz="1400" dirty="0"/>
              <a:t>Tableau – Tableau Extension </a:t>
            </a:r>
            <a:r>
              <a:rPr lang="ko-KR" altLang="en-US" sz="1400" dirty="0"/>
              <a:t>설정 값 조회 및 변경</a:t>
            </a:r>
            <a:endParaRPr lang="en-US" altLang="ko-KR" sz="1400" dirty="0"/>
          </a:p>
          <a:p>
            <a:pPr marL="342900" indent="-342900">
              <a:lnSpc>
                <a:spcPct val="200000"/>
              </a:lnSpc>
              <a:buFontTx/>
              <a:buAutoNum type="arabicPeriod"/>
            </a:pPr>
            <a:r>
              <a:rPr lang="en-US" altLang="ko-KR" sz="1400" dirty="0"/>
              <a:t>Tableau – </a:t>
            </a:r>
            <a:r>
              <a:rPr lang="ko-KR" altLang="en-US" sz="1400" dirty="0"/>
              <a:t>대시보드 </a:t>
            </a:r>
            <a:r>
              <a:rPr lang="en-US" altLang="ko-KR" sz="1400" dirty="0"/>
              <a:t>Tableau Extension </a:t>
            </a:r>
            <a:r>
              <a:rPr lang="ko-KR" altLang="en-US" sz="1400" dirty="0"/>
              <a:t>값 조회</a:t>
            </a:r>
            <a:endParaRPr lang="en-US" altLang="ko-K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8E74E4-B074-9E1D-5317-9D99B9BFF097}"/>
              </a:ext>
            </a:extLst>
          </p:cNvPr>
          <p:cNvSpPr txBox="1"/>
          <p:nvPr/>
        </p:nvSpPr>
        <p:spPr>
          <a:xfrm>
            <a:off x="4307263" y="769128"/>
            <a:ext cx="3577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/>
              <a:t>목차</a:t>
            </a:r>
          </a:p>
        </p:txBody>
      </p:sp>
    </p:spTree>
    <p:extLst>
      <p:ext uri="{BB962C8B-B14F-4D97-AF65-F5344CB8AC3E}">
        <p14:creationId xmlns:p14="http://schemas.microsoft.com/office/powerpoint/2010/main" val="415177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83493-103A-CFC0-76C8-627F6BB0D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E6FF6BC5-5FED-2977-564A-17CEBB0F7F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1. </a:t>
            </a:r>
            <a:r>
              <a:rPr lang="en-US" altLang="ko-KR" b="1" dirty="0" err="1"/>
              <a:t>AiSight</a:t>
            </a:r>
            <a:r>
              <a:rPr lang="en-US" altLang="ko-KR" b="1" dirty="0"/>
              <a:t> – </a:t>
            </a:r>
            <a:r>
              <a:rPr lang="en-US" altLang="ko-KR" b="1" dirty="0" err="1"/>
              <a:t>AiSight</a:t>
            </a:r>
            <a:r>
              <a:rPr lang="en-US" altLang="ko-KR" b="1" dirty="0"/>
              <a:t>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DF72B43D-F0F9-0925-5867-DF5937AC6C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AiSight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관리자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로그인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관리자 권한으로 로그인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Tableau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데이터소스 추가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추가 원하는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서버 정보를 등록 및 추가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5DF44E-261A-52D9-B9BB-1320664DCF0C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데이터 소스 등록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92F9090D-D560-24D7-BC45-E259CD355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4DF3A68-6B09-7B00-96BE-0A6FDFB08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13" y="1262445"/>
            <a:ext cx="6909362" cy="3632087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CB6BB422-0B17-9907-DA3A-EE0B73B8D0DD}"/>
              </a:ext>
            </a:extLst>
          </p:cNvPr>
          <p:cNvSpPr/>
          <p:nvPr/>
        </p:nvSpPr>
        <p:spPr>
          <a:xfrm>
            <a:off x="113714" y="3695265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7B41DA3-AB8B-3123-A4B9-16674F7D6DEA}"/>
              </a:ext>
            </a:extLst>
          </p:cNvPr>
          <p:cNvSpPr/>
          <p:nvPr/>
        </p:nvSpPr>
        <p:spPr>
          <a:xfrm>
            <a:off x="253313" y="3809661"/>
            <a:ext cx="902044" cy="193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643EAB7-2B78-962E-97B4-4E4A29630A2B}"/>
              </a:ext>
            </a:extLst>
          </p:cNvPr>
          <p:cNvSpPr/>
          <p:nvPr/>
        </p:nvSpPr>
        <p:spPr>
          <a:xfrm>
            <a:off x="5259677" y="1349114"/>
            <a:ext cx="622139" cy="2335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9FB04A4C-FEB7-EDB7-EAD4-01D9905B0278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4718221" y="1582692"/>
            <a:ext cx="852526" cy="41647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타원 17">
            <a:extLst>
              <a:ext uri="{FF2B5EF4-FFF2-40B4-BE49-F238E27FC236}">
                <a16:creationId xmlns:a16="http://schemas.microsoft.com/office/drawing/2014/main" id="{546D2064-9880-6CA7-F396-87B307EADE87}"/>
              </a:ext>
            </a:extLst>
          </p:cNvPr>
          <p:cNvSpPr/>
          <p:nvPr/>
        </p:nvSpPr>
        <p:spPr>
          <a:xfrm>
            <a:off x="5188193" y="1289639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337A4114-B613-653C-CED2-3A27292FC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406" y="2018820"/>
            <a:ext cx="3939292" cy="3632087"/>
          </a:xfrm>
          <a:prstGeom prst="rect">
            <a:avLst/>
          </a:prstGeom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id="{C26631C3-0B36-479A-2AB9-7750F548F583}"/>
              </a:ext>
            </a:extLst>
          </p:cNvPr>
          <p:cNvSpPr/>
          <p:nvPr/>
        </p:nvSpPr>
        <p:spPr>
          <a:xfrm>
            <a:off x="3065407" y="2018820"/>
            <a:ext cx="3939291" cy="36320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722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16134-3214-B286-F8DB-6FB2345C4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484C1727-13BD-417F-00E6-CAB35E956C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1. </a:t>
            </a:r>
            <a:r>
              <a:rPr lang="en-US" altLang="ko-KR" b="1" dirty="0" err="1"/>
              <a:t>AiSight</a:t>
            </a:r>
            <a:r>
              <a:rPr lang="en-US" altLang="ko-KR" b="1" dirty="0"/>
              <a:t> – </a:t>
            </a:r>
            <a:r>
              <a:rPr lang="en-US" altLang="ko-KR" b="1" dirty="0" err="1"/>
              <a:t>AiSight</a:t>
            </a:r>
            <a:r>
              <a:rPr lang="en-US" altLang="ko-KR" b="1" dirty="0"/>
              <a:t>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1A7CD1E6-86FB-BD6F-80CA-327A31A5C3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동기화 대기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태블로에서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자원 동기화 대기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시간 소요될 수 있음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원하는 대시보드 선택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Extension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을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사용할 대시보드 선택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통합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실행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Tableau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자원을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AiSight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가 조회 가능한 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DuckDB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데이터 소스로 변환 필요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0B553D-CBF4-1429-FE5C-B4DF60EE7F78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DuckDB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데이터 소스 등록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841211BF-76B7-E42C-2C7A-FDB539D95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BBD04607-3AC1-6F31-99B0-5AE927455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85" y="1126432"/>
            <a:ext cx="7726992" cy="472914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14455A19-575F-47D4-7C4C-548CB5EC8921}"/>
              </a:ext>
            </a:extLst>
          </p:cNvPr>
          <p:cNvSpPr/>
          <p:nvPr/>
        </p:nvSpPr>
        <p:spPr>
          <a:xfrm>
            <a:off x="3539325" y="2005573"/>
            <a:ext cx="373743" cy="139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9A70466D-BBF2-3AAF-4C37-8F6F7153E0CD}"/>
              </a:ext>
            </a:extLst>
          </p:cNvPr>
          <p:cNvSpPr/>
          <p:nvPr/>
        </p:nvSpPr>
        <p:spPr>
          <a:xfrm>
            <a:off x="3469525" y="1901911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D6174F5-7FEC-BDAF-8198-79B2DFC8DD7D}"/>
              </a:ext>
            </a:extLst>
          </p:cNvPr>
          <p:cNvSpPr/>
          <p:nvPr/>
        </p:nvSpPr>
        <p:spPr>
          <a:xfrm>
            <a:off x="475735" y="4895503"/>
            <a:ext cx="3379573" cy="4117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31CA0CB7-524D-E799-9734-8C74A219B602}"/>
              </a:ext>
            </a:extLst>
          </p:cNvPr>
          <p:cNvSpPr/>
          <p:nvPr/>
        </p:nvSpPr>
        <p:spPr>
          <a:xfrm>
            <a:off x="427893" y="4836028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054EB92-2046-FF42-636A-AD9E60FCDD5E}"/>
              </a:ext>
            </a:extLst>
          </p:cNvPr>
          <p:cNvSpPr/>
          <p:nvPr/>
        </p:nvSpPr>
        <p:spPr>
          <a:xfrm>
            <a:off x="4099029" y="3111169"/>
            <a:ext cx="448258" cy="2498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569A6646-4B3F-E762-8A13-DB89E4129619}"/>
              </a:ext>
            </a:extLst>
          </p:cNvPr>
          <p:cNvSpPr/>
          <p:nvPr/>
        </p:nvSpPr>
        <p:spPr>
          <a:xfrm>
            <a:off x="4029229" y="3041369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BAEA18D6-A290-8511-AFB7-6F8BF7947092}"/>
              </a:ext>
            </a:extLst>
          </p:cNvPr>
          <p:cNvCxnSpPr>
            <a:cxnSpLocks/>
            <a:endCxn id="35" idx="1"/>
          </p:cNvCxnSpPr>
          <p:nvPr/>
        </p:nvCxnSpPr>
        <p:spPr>
          <a:xfrm flipV="1">
            <a:off x="3855308" y="2246221"/>
            <a:ext cx="203928" cy="289419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4CD5148-027A-AE28-29CE-4FB8110A0AF7}"/>
              </a:ext>
            </a:extLst>
          </p:cNvPr>
          <p:cNvSpPr/>
          <p:nvPr/>
        </p:nvSpPr>
        <p:spPr>
          <a:xfrm>
            <a:off x="4059236" y="2040359"/>
            <a:ext cx="920538" cy="4117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6666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025A9-8A8C-26E5-21D7-9DDD82F9D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>
            <a:extLst>
              <a:ext uri="{FF2B5EF4-FFF2-40B4-BE49-F238E27FC236}">
                <a16:creationId xmlns:a16="http://schemas.microsoft.com/office/drawing/2014/main" id="{02FCBE41-ADA2-0E4E-7F3B-96775B88FB1D}"/>
              </a:ext>
            </a:extLst>
          </p:cNvPr>
          <p:cNvGrpSpPr/>
          <p:nvPr/>
        </p:nvGrpSpPr>
        <p:grpSpPr>
          <a:xfrm>
            <a:off x="109370" y="954112"/>
            <a:ext cx="3802439" cy="2078437"/>
            <a:chOff x="344692" y="1307314"/>
            <a:chExt cx="3802439" cy="2078437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DAC1215B-607F-D1C0-79E8-7A6857A85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4692" y="1307314"/>
              <a:ext cx="3802439" cy="2078437"/>
            </a:xfrm>
            <a:prstGeom prst="rect">
              <a:avLst/>
            </a:prstGeom>
          </p:spPr>
        </p:pic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DD0755F-5889-0F65-F865-1A4D83F7CDBF}"/>
                </a:ext>
              </a:extLst>
            </p:cNvPr>
            <p:cNvSpPr/>
            <p:nvPr/>
          </p:nvSpPr>
          <p:spPr>
            <a:xfrm>
              <a:off x="1240968" y="1526059"/>
              <a:ext cx="272800" cy="1596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제목 2">
            <a:extLst>
              <a:ext uri="{FF2B5EF4-FFF2-40B4-BE49-F238E27FC236}">
                <a16:creationId xmlns:a16="http://schemas.microsoft.com/office/drawing/2014/main" id="{549AB53F-2FF9-F5D7-4680-09C8EC57DE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1. </a:t>
            </a:r>
            <a:r>
              <a:rPr lang="en-US" altLang="ko-KR" b="1" dirty="0" err="1"/>
              <a:t>AiSight</a:t>
            </a:r>
            <a:r>
              <a:rPr lang="en-US" altLang="ko-KR" b="1" dirty="0"/>
              <a:t> – </a:t>
            </a:r>
            <a:r>
              <a:rPr lang="en-US" altLang="ko-KR" b="1" dirty="0" err="1"/>
              <a:t>AiSight</a:t>
            </a:r>
            <a:r>
              <a:rPr lang="en-US" altLang="ko-KR" b="1" dirty="0"/>
              <a:t>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F588F8F5-8990-64C5-7CD4-92783BD62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290279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Skill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만들기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통합 실행한 대시보드 기준으로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답변용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Skill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생성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대시보드의 데이터를 어떤 방식으로 분석하고 답변할지 정하는 설정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만들어진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Skill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정보 확인 및 설정 추가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‘Skill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만들기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및 생성된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Skill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확인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B06419-D6DA-6AC6-27E7-5354FEA0CAB0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skill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등록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D86098F5-05D0-8B85-596E-7DD83D6A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B74000B-79BC-1742-F84D-A7C1BAA3D520}"/>
              </a:ext>
            </a:extLst>
          </p:cNvPr>
          <p:cNvSpPr/>
          <p:nvPr/>
        </p:nvSpPr>
        <p:spPr>
          <a:xfrm>
            <a:off x="1197176" y="2103392"/>
            <a:ext cx="674329" cy="2618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5C5F0E8A-D16A-D69A-8AF1-D545AF2D62EE}"/>
              </a:ext>
            </a:extLst>
          </p:cNvPr>
          <p:cNvSpPr/>
          <p:nvPr/>
        </p:nvSpPr>
        <p:spPr>
          <a:xfrm>
            <a:off x="1127376" y="1999730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D205D20-7AEF-C712-AEB3-06ACD8B4D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170" y="2740800"/>
            <a:ext cx="5838091" cy="3636076"/>
          </a:xfrm>
          <a:prstGeom prst="rect">
            <a:avLst/>
          </a:prstGeom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id="{FB43AA2E-041E-2EC4-8C9F-32BC4367E0C3}"/>
              </a:ext>
            </a:extLst>
          </p:cNvPr>
          <p:cNvSpPr/>
          <p:nvPr/>
        </p:nvSpPr>
        <p:spPr>
          <a:xfrm>
            <a:off x="179170" y="2751609"/>
            <a:ext cx="5838091" cy="36360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A3B0DBC7-59C6-16A1-5892-F200779A191C}"/>
              </a:ext>
            </a:extLst>
          </p:cNvPr>
          <p:cNvSpPr/>
          <p:nvPr/>
        </p:nvSpPr>
        <p:spPr>
          <a:xfrm>
            <a:off x="109370" y="2647947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FE90172F-FF4C-E26C-853A-D31BD450AEDA}"/>
              </a:ext>
            </a:extLst>
          </p:cNvPr>
          <p:cNvCxnSpPr>
            <a:cxnSpLocks/>
          </p:cNvCxnSpPr>
          <p:nvPr/>
        </p:nvCxnSpPr>
        <p:spPr>
          <a:xfrm>
            <a:off x="1513703" y="2365284"/>
            <a:ext cx="0" cy="37551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F7BFC9D-EE52-9482-66B6-68D09D99D49E}"/>
              </a:ext>
            </a:extLst>
          </p:cNvPr>
          <p:cNvSpPr/>
          <p:nvPr/>
        </p:nvSpPr>
        <p:spPr>
          <a:xfrm>
            <a:off x="5569778" y="2942585"/>
            <a:ext cx="414444" cy="196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927E79DC-0D93-1024-0EF0-AC8B9D505953}"/>
              </a:ext>
            </a:extLst>
          </p:cNvPr>
          <p:cNvSpPr/>
          <p:nvPr/>
        </p:nvSpPr>
        <p:spPr>
          <a:xfrm>
            <a:off x="5480890" y="2867381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56D42D18-EAA6-0AE5-9DF5-217036E24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065" y="4236995"/>
            <a:ext cx="6860373" cy="137662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61DEB5D7-D56C-E423-80C0-E6E349245E0F}"/>
              </a:ext>
            </a:extLst>
          </p:cNvPr>
          <p:cNvSpPr/>
          <p:nvPr/>
        </p:nvSpPr>
        <p:spPr>
          <a:xfrm>
            <a:off x="5241065" y="4226186"/>
            <a:ext cx="6860373" cy="13874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3181A2D3-CDF2-9759-08CA-190276345A03}"/>
              </a:ext>
            </a:extLst>
          </p:cNvPr>
          <p:cNvCxnSpPr>
            <a:cxnSpLocks/>
          </p:cNvCxnSpPr>
          <p:nvPr/>
        </p:nvCxnSpPr>
        <p:spPr>
          <a:xfrm>
            <a:off x="5777000" y="3138617"/>
            <a:ext cx="0" cy="108216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525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3E30A-1407-3A63-8457-73859C233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9A97EC18-3D34-B942-0A1C-1156200468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1. </a:t>
            </a:r>
            <a:r>
              <a:rPr lang="en-US" altLang="ko-KR" b="1" dirty="0" err="1"/>
              <a:t>AiSight</a:t>
            </a:r>
            <a:r>
              <a:rPr lang="en-US" altLang="ko-KR" b="1" dirty="0"/>
              <a:t> – </a:t>
            </a:r>
            <a:r>
              <a:rPr lang="en-US" altLang="ko-KR" b="1" dirty="0" err="1"/>
              <a:t>AiSight</a:t>
            </a:r>
            <a:r>
              <a:rPr lang="en-US" altLang="ko-KR" b="1" dirty="0"/>
              <a:t>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3CC5767A-FED0-F235-7D3D-1CA7989BD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에이전트 설정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기존 에이전트 혹은 새 에이전트 생성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새 에이전트 내용 작성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‘slug’ :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각 에이전트의 </a:t>
            </a:r>
            <a:r>
              <a:rPr lang="ko-KR" altLang="en-US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식별값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‘backing skill’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생성한 스킬과 필요 스킬 선택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최대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개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생성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B52AA4-E4A3-9428-18C2-DC0929700094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에이전트 등록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C3C0BCFC-F4F8-F7BB-6B9F-6975EAE19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AA4381F-B3DC-646C-976F-DA633CD8A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20" y="1091360"/>
            <a:ext cx="7222524" cy="3810465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CA8BA3E0-75A3-2D00-4B8A-4A4E3D66D7C6}"/>
              </a:ext>
            </a:extLst>
          </p:cNvPr>
          <p:cNvSpPr/>
          <p:nvPr/>
        </p:nvSpPr>
        <p:spPr>
          <a:xfrm>
            <a:off x="6728129" y="1199653"/>
            <a:ext cx="519109" cy="190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593C93F9-ABFA-BCF1-A075-60223720CCF6}"/>
              </a:ext>
            </a:extLst>
          </p:cNvPr>
          <p:cNvSpPr/>
          <p:nvPr/>
        </p:nvSpPr>
        <p:spPr>
          <a:xfrm>
            <a:off x="6658329" y="1095991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BA055895-E3F5-2533-8518-D28DD4E62B8D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5591432" y="1390135"/>
            <a:ext cx="1396252" cy="74547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그림 35">
            <a:extLst>
              <a:ext uri="{FF2B5EF4-FFF2-40B4-BE49-F238E27FC236}">
                <a16:creationId xmlns:a16="http://schemas.microsoft.com/office/drawing/2014/main" id="{56E0F041-8727-F789-55EB-DE51D202D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992" y="2135612"/>
            <a:ext cx="4446813" cy="4215761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E0564872-1413-4F7C-4584-71257839088A}"/>
              </a:ext>
            </a:extLst>
          </p:cNvPr>
          <p:cNvSpPr/>
          <p:nvPr/>
        </p:nvSpPr>
        <p:spPr>
          <a:xfrm>
            <a:off x="3397796" y="2135612"/>
            <a:ext cx="4447009" cy="4215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69209A79-1382-1252-68E0-CCE779D2AAA1}"/>
              </a:ext>
            </a:extLst>
          </p:cNvPr>
          <p:cNvSpPr/>
          <p:nvPr/>
        </p:nvSpPr>
        <p:spPr>
          <a:xfrm>
            <a:off x="3327996" y="2031950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5640C30-6D19-D280-6AD2-FE62385C9E8D}"/>
              </a:ext>
            </a:extLst>
          </p:cNvPr>
          <p:cNvSpPr/>
          <p:nvPr/>
        </p:nvSpPr>
        <p:spPr>
          <a:xfrm>
            <a:off x="7012458" y="5946077"/>
            <a:ext cx="698541" cy="2633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5048DF76-CEB6-323D-7C70-D169F6BB859C}"/>
              </a:ext>
            </a:extLst>
          </p:cNvPr>
          <p:cNvSpPr/>
          <p:nvPr/>
        </p:nvSpPr>
        <p:spPr>
          <a:xfrm>
            <a:off x="6942658" y="5876277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295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BA3D8-0013-4566-9D4D-B8A7552FD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A2D863AE-E9B1-CAA0-FA15-77380EF74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92" y="1494292"/>
            <a:ext cx="7739262" cy="4075220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6AEE8831-ECE8-0522-37FC-8A5B483851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1. </a:t>
            </a:r>
            <a:r>
              <a:rPr lang="en-US" altLang="ko-KR" b="1" dirty="0" err="1"/>
              <a:t>AiSight</a:t>
            </a:r>
            <a:r>
              <a:rPr lang="en-US" altLang="ko-KR" b="1" dirty="0"/>
              <a:t> – </a:t>
            </a:r>
            <a:r>
              <a:rPr lang="en-US" altLang="ko-KR" b="1" dirty="0" err="1"/>
              <a:t>AiSight</a:t>
            </a:r>
            <a:r>
              <a:rPr lang="en-US" altLang="ko-KR" b="1" dirty="0"/>
              <a:t> </a:t>
            </a:r>
            <a:r>
              <a:rPr lang="ko-KR" altLang="en-US" b="1" dirty="0"/>
              <a:t>설정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D3BCD101-1790-E0C2-A0F9-820F4B1F69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API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키 발급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발급된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API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키는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‘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한 번만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표시되므로 복사 필요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FD0CCA-4231-D804-DCDE-2B1FA3BD40E8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에이전트 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API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키 발급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62437214-CF41-CC06-9744-B17293E3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F59DD2A-A77C-D54F-C8C3-983E5EC965D2}"/>
              </a:ext>
            </a:extLst>
          </p:cNvPr>
          <p:cNvSpPr/>
          <p:nvPr/>
        </p:nvSpPr>
        <p:spPr>
          <a:xfrm>
            <a:off x="4786555" y="2061218"/>
            <a:ext cx="3134126" cy="8673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3BB6092D-876C-B7F5-970A-A6B9D412D1AC}"/>
              </a:ext>
            </a:extLst>
          </p:cNvPr>
          <p:cNvSpPr/>
          <p:nvPr/>
        </p:nvSpPr>
        <p:spPr>
          <a:xfrm>
            <a:off x="4716755" y="1957555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520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C674B-0EC2-D029-2D5A-9489FB86B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A6154AEB-5902-EB8B-BE28-4AD7172953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2. Extension</a:t>
            </a:r>
            <a:r>
              <a:rPr lang="ko-KR" altLang="en-US" b="1" dirty="0"/>
              <a:t> </a:t>
            </a:r>
            <a:r>
              <a:rPr lang="en-US" altLang="ko-KR" b="1" dirty="0"/>
              <a:t>– .</a:t>
            </a:r>
            <a:r>
              <a:rPr lang="en-US" altLang="ko-KR" b="1" dirty="0" err="1"/>
              <a:t>trex</a:t>
            </a:r>
            <a:r>
              <a:rPr lang="en-US" altLang="ko-KR" b="1" dirty="0"/>
              <a:t> </a:t>
            </a:r>
            <a:r>
              <a:rPr lang="ko-KR" altLang="en-US" b="1" dirty="0"/>
              <a:t>다운로드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523D8458-8D21-4A19-FA78-57278F3B4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780" y="1091360"/>
            <a:ext cx="3654327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관리자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&gt; ‘Tableau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연결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메뉴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TREX </a:t>
            </a:r>
            <a:r>
              <a:rPr lang="ko-KR" altLang="en-US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매니페스트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다운로드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사용할 도메인 주소 입력 후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trex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다운로드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.</a:t>
            </a:r>
            <a:r>
              <a:rPr lang="en-US" altLang="ko-KR" sz="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trex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파일은 대시보드 확장 프로그램으로 사용할 예정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B61C39-5622-04CB-8E8B-BBEF6A2351D1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trex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다운로드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C595BC0-6223-17FD-0858-A705FB92C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0E52771-9C38-0FEC-C472-EF65B17A2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18106"/>
            <a:ext cx="7358544" cy="3875654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A75E028F-C96A-623A-0D63-A85385A135A3}"/>
              </a:ext>
            </a:extLst>
          </p:cNvPr>
          <p:cNvSpPr/>
          <p:nvPr/>
        </p:nvSpPr>
        <p:spPr>
          <a:xfrm>
            <a:off x="2040038" y="1646481"/>
            <a:ext cx="4805605" cy="10720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EB2A58FF-610A-FBA6-EE9F-E7842C8E8E2B}"/>
              </a:ext>
            </a:extLst>
          </p:cNvPr>
          <p:cNvSpPr/>
          <p:nvPr/>
        </p:nvSpPr>
        <p:spPr>
          <a:xfrm>
            <a:off x="1970238" y="1542819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B46226E-9E05-8087-0EE4-524482B08B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2128"/>
          <a:stretch>
            <a:fillRect/>
          </a:stretch>
        </p:blipFill>
        <p:spPr>
          <a:xfrm>
            <a:off x="4045778" y="3496805"/>
            <a:ext cx="786497" cy="215911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3372398D-4293-E525-17F7-71BC9AEBC5FF}"/>
              </a:ext>
            </a:extLst>
          </p:cNvPr>
          <p:cNvSpPr/>
          <p:nvPr/>
        </p:nvSpPr>
        <p:spPr>
          <a:xfrm>
            <a:off x="4045778" y="3496805"/>
            <a:ext cx="786497" cy="2159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63BEBD0A-9424-2A2E-F50A-30C8AFA46A5F}"/>
              </a:ext>
            </a:extLst>
          </p:cNvPr>
          <p:cNvCxnSpPr>
            <a:cxnSpLocks/>
            <a:stCxn id="6" idx="2"/>
            <a:endCxn id="14" idx="0"/>
          </p:cNvCxnSpPr>
          <p:nvPr/>
        </p:nvCxnSpPr>
        <p:spPr>
          <a:xfrm flipH="1">
            <a:off x="4439027" y="2718486"/>
            <a:ext cx="3814" cy="77831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1DEC75D-ED38-D2BA-EDD8-A1783FC086AF}"/>
              </a:ext>
            </a:extLst>
          </p:cNvPr>
          <p:cNvSpPr/>
          <p:nvPr/>
        </p:nvSpPr>
        <p:spPr>
          <a:xfrm>
            <a:off x="240071" y="2262261"/>
            <a:ext cx="995606" cy="1905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B3F28C3F-F303-1C86-4BF3-36EF6E2DA880}"/>
              </a:ext>
            </a:extLst>
          </p:cNvPr>
          <p:cNvSpPr/>
          <p:nvPr/>
        </p:nvSpPr>
        <p:spPr>
          <a:xfrm>
            <a:off x="170270" y="2158598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652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5594F-9C8B-896D-4BF7-234EA1F67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FA967C3F-CEAB-E5F9-F95A-4F83C02DD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55" y="1787402"/>
            <a:ext cx="7525532" cy="3384561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CBD6CAE7-79A8-6237-06A1-982A6D636E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3. Tableau</a:t>
            </a:r>
            <a:r>
              <a:rPr lang="ko-KR" altLang="en-US" b="1" dirty="0"/>
              <a:t> </a:t>
            </a:r>
            <a:r>
              <a:rPr lang="en-US" altLang="ko-KR" b="1" dirty="0"/>
              <a:t>–</a:t>
            </a:r>
            <a:r>
              <a:rPr lang="ko-KR" altLang="en-US" b="1" dirty="0"/>
              <a:t> 대시보드 </a:t>
            </a:r>
            <a:r>
              <a:rPr lang="en-US" altLang="ko-KR" b="1" dirty="0"/>
              <a:t>Tableau Extension </a:t>
            </a:r>
            <a:r>
              <a:rPr lang="ko-KR" altLang="en-US" b="1" dirty="0"/>
              <a:t>사용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826268B4-40AA-2A6E-DB62-123ABD046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0724" y="1091360"/>
            <a:ext cx="3843383" cy="472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200" b="1" dirty="0">
                <a:solidFill>
                  <a:srgbClr val="20989A"/>
                </a:solidFill>
              </a:rPr>
              <a:t>▮ </a:t>
            </a:r>
            <a:r>
              <a:rPr lang="ko-KR" altLang="en-US" sz="1200" b="1" dirty="0">
                <a:solidFill>
                  <a:schemeClr val="tx1"/>
                </a:solidFill>
              </a:rPr>
              <a:t>설명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설정</a:t>
            </a:r>
            <a:b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설정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-&gt;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확장 프로그램 탭 이동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URL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추가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해당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URL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은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https://{Service Domain}/tableau-extension/v2/index.html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형태임</a:t>
            </a:r>
            <a:b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※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이 </a:t>
            </a:r>
            <a:r>
              <a:rPr lang="en-US" altLang="ko-KR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URL 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이 추가되어 있어야만 사용 가능</a:t>
            </a: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AutoNum type="arabicPeriod"/>
            </a:pPr>
            <a:endParaRPr lang="en-US" altLang="ko-KR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635464-665B-33A1-B6C7-2DCB70D1100F}"/>
              </a:ext>
            </a:extLst>
          </p:cNvPr>
          <p:cNvSpPr txBox="1"/>
          <p:nvPr/>
        </p:nvSpPr>
        <p:spPr>
          <a:xfrm>
            <a:off x="601187" y="648585"/>
            <a:ext cx="8070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대시보드 확장 프로그램 설정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6C798DA-EB38-BFB1-0F96-677C09984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8326" y="6532798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94500FF-A41F-DA00-335A-A12C011C98A2}"/>
              </a:ext>
            </a:extLst>
          </p:cNvPr>
          <p:cNvSpPr/>
          <p:nvPr/>
        </p:nvSpPr>
        <p:spPr>
          <a:xfrm>
            <a:off x="1166440" y="2004255"/>
            <a:ext cx="407042" cy="1154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434016E0-6170-C779-780F-A554591680AF}"/>
              </a:ext>
            </a:extLst>
          </p:cNvPr>
          <p:cNvSpPr/>
          <p:nvPr/>
        </p:nvSpPr>
        <p:spPr>
          <a:xfrm>
            <a:off x="1037045" y="1864656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1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3A567DF-3AFE-2ED8-B3A0-6BE0E2F3CC77}"/>
              </a:ext>
            </a:extLst>
          </p:cNvPr>
          <p:cNvSpPr/>
          <p:nvPr/>
        </p:nvSpPr>
        <p:spPr>
          <a:xfrm>
            <a:off x="1643281" y="3441707"/>
            <a:ext cx="346961" cy="852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1B018535-A65E-8916-09FD-B0A5D34DE734}"/>
              </a:ext>
            </a:extLst>
          </p:cNvPr>
          <p:cNvSpPr/>
          <p:nvPr/>
        </p:nvSpPr>
        <p:spPr>
          <a:xfrm>
            <a:off x="1567544" y="3340084"/>
            <a:ext cx="139599" cy="139599"/>
          </a:xfrm>
          <a:prstGeom prst="ellipse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kern="0" dirty="0">
                <a:solidFill>
                  <a:schemeClr val="bg1"/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914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7635</TotalTime>
  <Words>869</Words>
  <Application>Microsoft Office PowerPoint</Application>
  <PresentationFormat>와이드스크린</PresentationFormat>
  <Paragraphs>171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2" baseType="lpstr">
      <vt:lpstr>BentonSans Book</vt:lpstr>
      <vt:lpstr>Helvetica Light</vt:lpstr>
      <vt:lpstr>맑은 고딕</vt:lpstr>
      <vt:lpstr>Arial</vt:lpstr>
      <vt:lpstr>Office 테마</vt:lpstr>
      <vt:lpstr>PowerPoint 프레젠테이션</vt:lpstr>
      <vt:lpstr>PowerPoint 프레젠테이션</vt:lpstr>
      <vt:lpstr>1. AiSight – AiSight 설정</vt:lpstr>
      <vt:lpstr>1. AiSight – AiSight 설정</vt:lpstr>
      <vt:lpstr>1. AiSight – AiSight 설정</vt:lpstr>
      <vt:lpstr>1. AiSight – AiSight 설정</vt:lpstr>
      <vt:lpstr>1. AiSight – AiSight 설정</vt:lpstr>
      <vt:lpstr>2. Extension – .trex 다운로드</vt:lpstr>
      <vt:lpstr>3. Tableau – 대시보드 Tableau Extension 사용</vt:lpstr>
      <vt:lpstr>3. Tableau – 대시보드 Tableau Extension 사용</vt:lpstr>
      <vt:lpstr>3. Tableau – 대시보드 Tableau Extension 사용</vt:lpstr>
      <vt:lpstr>4. Extension – Extension 설정</vt:lpstr>
      <vt:lpstr>4. Extension – Extension 설정</vt:lpstr>
      <vt:lpstr>4. Extension – Extension 설정</vt:lpstr>
      <vt:lpstr>4. Extension – Extension 설정</vt:lpstr>
      <vt:lpstr>5. Tableau – Tableau Extension 설정 값 조회 및 변경</vt:lpstr>
      <vt:lpstr>6. Tableau – 대시보드 Tableau Extension 값 조회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김현민</dc:creator>
  <cp:lastModifiedBy>송현준</cp:lastModifiedBy>
  <cp:revision>220</cp:revision>
  <dcterms:created xsi:type="dcterms:W3CDTF">2024-01-10T02:31:07Z</dcterms:created>
  <dcterms:modified xsi:type="dcterms:W3CDTF">2026-07-15T04:02:37Z</dcterms:modified>
</cp:coreProperties>
</file>