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8" r:id="rId14"/>
    <p:sldId id="269" r:id="rId15"/>
    <p:sldId id="270" r:id="rId16"/>
  </p:sldIdLst>
  <p:notesMasterIdLst>
    <p:notesMasterId r:id="rId19"/>
  </p:notesMasterIdLst>
  <p:sldSz cx="12188952" cy="6858000"/>
  <p:notesSz cx="6858000" cy="12188952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33172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신입사원 온보딩 시스템 사용 가이드</a:t>
            </a:r>
            <a:endParaRPr lang="en-US" sz="40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42900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입사 첫 달, 반드시 거쳐야 하는 6가지 절차</a:t>
            </a:r>
            <a:endParaRPr lang="en-US" sz="18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60350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B9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인사팀 · 총무팀 · IT지원팀 공동 제작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640080"/>
            <a:ext cx="822960" cy="822960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3" name="Image 0" descr="/private/tmp/claude-501/-Volumes-ssd-project-innermate/4ddc39ca-4b10-4555-9017-21d1f920e655/scratchpad/pptx-icons/calenda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4128" y="841248"/>
            <a:ext cx="420624" cy="420624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874520" y="658368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5B6B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5 · 휴가 신청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1874520" y="987552"/>
            <a:ext cx="8686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연차 신청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10607040" y="68580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/ 3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822960" y="1965960"/>
            <a:ext cx="10515600" cy="4206240"/>
          </a:xfrm>
          <a:prstGeom prst="roundRect">
            <a:avLst>
              <a:gd name="adj" fmla="val 2609"/>
            </a:avLst>
          </a:prstGeom>
          <a:solidFill>
            <a:srgbClr val="F4F6FC"/>
          </a:solidFill>
          <a:ln/>
        </p:spPr>
      </p:sp>
      <p:sp>
        <p:nvSpPr>
          <p:cNvPr id="8" name="Shape 5"/>
          <p:cNvSpPr/>
          <p:nvPr/>
        </p:nvSpPr>
        <p:spPr>
          <a:xfrm>
            <a:off x="1234440" y="2441448"/>
            <a:ext cx="128016" cy="128016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554480" y="2194560"/>
            <a:ext cx="9418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2A2E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그룹웨어 전자결재에서 연차 신청서를 작성합니다.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1234440" y="3310128"/>
            <a:ext cx="128016" cy="128016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1554480" y="3063240"/>
            <a:ext cx="9418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2A2E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최소 3일 전 팀장 승인을 받아야 합니다.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1234440" y="4178808"/>
            <a:ext cx="128016" cy="128016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1554480" y="3931920"/>
            <a:ext cx="9418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2A2E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연차는 입사일 기준 매년 부여되며, 1년 미만은 월 1일씩 발생합니다.</a:t>
            </a:r>
            <a:endParaRPr lang="en-US" sz="1600" dirty="0"/>
          </a:p>
        </p:txBody>
      </p:sp>
      <p:sp>
        <p:nvSpPr>
          <p:cNvPr id="14" name="Text 11"/>
          <p:cNvSpPr txBox="1"/>
          <p:nvPr/>
        </p:nvSpPr>
        <p:spPr>
          <a:xfrm>
            <a:off x="82296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신입사원 온보딩 시스템 사용 가이드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640080"/>
            <a:ext cx="822960" cy="822960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3" name="Image 0" descr="/private/tmp/claude-501/-Volumes-ssd-project-innermate/4ddc39ca-4b10-4555-9017-21d1f920e655/scratchpad/pptx-icons/calenda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4128" y="841248"/>
            <a:ext cx="420624" cy="420624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874520" y="658368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5B6B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5 · 휴가 신청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1874520" y="987552"/>
            <a:ext cx="8686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반차·반반차 신청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10607040" y="68580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/ 3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822960" y="1965960"/>
            <a:ext cx="10515600" cy="4206240"/>
          </a:xfrm>
          <a:prstGeom prst="roundRect">
            <a:avLst>
              <a:gd name="adj" fmla="val 2609"/>
            </a:avLst>
          </a:prstGeom>
          <a:solidFill>
            <a:srgbClr val="F4F6FC"/>
          </a:solidFill>
          <a:ln/>
        </p:spPr>
      </p:sp>
      <p:sp>
        <p:nvSpPr>
          <p:cNvPr id="8" name="Shape 5"/>
          <p:cNvSpPr/>
          <p:nvPr/>
        </p:nvSpPr>
        <p:spPr>
          <a:xfrm>
            <a:off x="1234440" y="2441448"/>
            <a:ext cx="128016" cy="128016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554480" y="2194560"/>
            <a:ext cx="9418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2A2E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반차는 4시간, 반반차는 2시간 단위로 사용 가능합니다.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1234440" y="3310128"/>
            <a:ext cx="128016" cy="128016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1554480" y="3063240"/>
            <a:ext cx="9418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2A2E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신청 절차는 연차와 동일하게 전자결재로 진행합니다.</a:t>
            </a:r>
            <a:endParaRPr lang="en-US" sz="1600" dirty="0"/>
          </a:p>
        </p:txBody>
      </p:sp>
      <p:sp>
        <p:nvSpPr>
          <p:cNvPr id="12" name="Text 9"/>
          <p:cNvSpPr txBox="1"/>
          <p:nvPr/>
        </p:nvSpPr>
        <p:spPr>
          <a:xfrm>
            <a:off x="82296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신입사원 온보딩 시스템 사용 가이드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640080"/>
            <a:ext cx="822960" cy="822960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3" name="Image 0" descr="/private/tmp/claude-501/-Volumes-ssd-project-innermate/4ddc39ca-4b10-4555-9017-21d1f920e655/scratchpad/pptx-icons/calenda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4128" y="841248"/>
            <a:ext cx="420624" cy="420624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874520" y="658368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5B6B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5 · 휴가 신청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1874520" y="987552"/>
            <a:ext cx="8686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승인 확인 및 취소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10607040" y="68580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/ 3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822960" y="1965960"/>
            <a:ext cx="10515600" cy="4206240"/>
          </a:xfrm>
          <a:prstGeom prst="roundRect">
            <a:avLst>
              <a:gd name="adj" fmla="val 2609"/>
            </a:avLst>
          </a:prstGeom>
          <a:solidFill>
            <a:srgbClr val="F4F6FC"/>
          </a:solidFill>
          <a:ln/>
        </p:spPr>
      </p:sp>
      <p:sp>
        <p:nvSpPr>
          <p:cNvPr id="8" name="Shape 5"/>
          <p:cNvSpPr/>
          <p:nvPr/>
        </p:nvSpPr>
        <p:spPr>
          <a:xfrm>
            <a:off x="1234440" y="2441448"/>
            <a:ext cx="128016" cy="128016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554480" y="2194560"/>
            <a:ext cx="9418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2A2E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전자결재함에서 승인 상태를 실시간으로 확인할 수 있습니다.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1234440" y="3310128"/>
            <a:ext cx="128016" cy="128016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1554480" y="3063240"/>
            <a:ext cx="9418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2A2E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사용 전일까지는 신청 취소가 가능합니다.</a:t>
            </a:r>
            <a:endParaRPr lang="en-US" sz="1600" dirty="0"/>
          </a:p>
        </p:txBody>
      </p:sp>
      <p:sp>
        <p:nvSpPr>
          <p:cNvPr id="12" name="Text 9"/>
          <p:cNvSpPr txBox="1"/>
          <p:nvPr/>
        </p:nvSpPr>
        <p:spPr>
          <a:xfrm>
            <a:off x="82296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신입사원 온보딩 시스템 사용 가이드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2026-09-02T06:38:12Z</dcterms:created>
  <dcterms:modified xsi:type="dcterms:W3CDTF">2026-09-02T06:38:12Z</dcterms:modified>
</cp:coreProperties>
</file>