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2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5238750" y="0"/>
            <a:ext cx="1714500" cy="28575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ctr">
              <a:defRPr/>
            </a:pPr>
            <a:r>
              <a:rPr lang="ko-KR"/>
              <a:t/>
            </a:r>
            <a:r>
              <a:rPr lang="en-US" sz="1200">
                <a:solidFill>
                  <a:srgbClr val="000000"/>
                </a:solidFill>
                <a:latin typeface="Pretendard"/>
                <a:ea typeface="Pretendard"/>
              </a:rPr>
              <a:t>LGE Internal Use Only</a:t>
            </a:r>
            <a:endParaRPr lang="en-US" sz="1100"/>
          </a:p>
        </p:txBody>
      </p:sp>
      <p:sp>
        <p:nvSpPr>
          <p:cNvPr name="TextBox 3" id="3"/>
          <p:cNvSpPr txBox="true"/>
          <p:nvPr/>
        </p:nvSpPr>
        <p:spPr>
          <a:xfrm>
            <a:off x="5429250" y="6667500"/>
            <a:ext cx="1238250" cy="1905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900" b="true">
                <a:solidFill>
                  <a:srgbClr val="C00000"/>
                </a:solidFill>
                <a:ea typeface="Pretendard"/>
              </a:rPr>
              <a:t>｜CONFIDENTIAL｜</a:t>
            </a:r>
            <a:endParaRPr lang="en-US" sz="1100"/>
          </a:p>
        </p:txBody>
      </p:sp>
      <p:sp>
        <p:nvSpPr>
          <p:cNvPr name="TextBox 4" id="4"/>
          <p:cNvSpPr txBox="true"/>
          <p:nvPr/>
        </p:nvSpPr>
        <p:spPr>
          <a:xfrm>
            <a:off x="1428750" y="1905000"/>
            <a:ext cx="2571750" cy="66675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3150" b="true">
                <a:solidFill>
                  <a:srgbClr val="000000"/>
                </a:solidFill>
                <a:ea typeface="Pretendard"/>
              </a:rPr>
              <a:t>경영실적 리포트</a:t>
            </a:r>
            <a:endParaRPr lang="en-US" sz="1100"/>
          </a:p>
        </p:txBody>
      </p:sp>
      <p:sp>
        <p:nvSpPr>
          <p:cNvPr name="TextBox 5" id="5"/>
          <p:cNvSpPr txBox="true"/>
          <p:nvPr/>
        </p:nvSpPr>
        <p:spPr>
          <a:xfrm>
            <a:off x="1619250" y="2571750"/>
            <a:ext cx="10287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350" b="true">
                <a:solidFill>
                  <a:srgbClr val="000000"/>
                </a:solidFill>
                <a:latin typeface="Pretendard"/>
                <a:ea typeface="Pretendard"/>
              </a:rPr>
              <a:t/>
            </a:r>
            <a:endParaRPr lang="en-US" sz="1100"/>
          </a:p>
        </p:txBody>
      </p:sp>
      <p:sp>
        <p:nvSpPr>
          <p:cNvPr name="TextBox 6" id="6"/>
          <p:cNvSpPr txBox="true"/>
          <p:nvPr/>
        </p:nvSpPr>
        <p:spPr>
          <a:xfrm>
            <a:off x="952500" y="6096000"/>
            <a:ext cx="9239250" cy="28575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350" b="true">
                <a:solidFill>
                  <a:srgbClr val="000000"/>
                </a:solidFill>
                <a:latin typeface="Pretendard"/>
                <a:ea typeface="Pretendard"/>
              </a:rPr>
              <a:t/>
            </a:r>
            <a:endParaRPr lang="en-US" sz="1100"/>
          </a:p>
        </p:txBody>
      </p:sp>
      <p:pic>
        <p:nvPicPr>
          <p:cNvPr name="Picture 7" id="7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90500"/>
            <a:ext cx="762000" cy="219075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6500" y="5143500"/>
            <a:ext cx="857250" cy="381000"/>
          </a:xfrm>
          <a:prstGeom prst="rect">
            <a:avLst/>
          </a:prstGeom>
        </p:spPr>
      </p:pic>
      <p:sp>
        <p:nvSpPr>
          <p:cNvPr name="TextBox 9" id="9"/>
          <p:cNvSpPr txBox="true"/>
          <p:nvPr/>
        </p:nvSpPr>
        <p:spPr>
          <a:xfrm>
            <a:off x="3048000" y="1714500"/>
            <a:ext cx="6096000" cy="34290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b="true" sz="1050">
                <a:latin typeface="Pretendard"/>
                <a:ea typeface="Pretendard"/>
              </a:rPr>
              <a:t>2024년 US 법인 매출 현황</a:t>
            </a:r>
            <a:endParaRPr lang="en-US" sz="1100"/>
          </a:p>
        </p:txBody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2286000"/>
            <a:ext cx="609600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381000" y="190500"/>
            <a:ext cx="11430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2175" b="true">
                <a:solidFill>
                  <a:srgbClr val="000000"/>
                </a:solidFill>
                <a:ea typeface="Pretendard"/>
              </a:rPr>
              <a:t>경영실적 리포트</a:t>
            </a:r>
            <a:endParaRPr lang="en-US" sz="1100"/>
          </a:p>
        </p:txBody>
      </p:sp>
      <p:cxnSp>
        <p:nvCxnSpPr>
          <p:cNvPr name="Connector 3" id="3"/>
          <p:cNvCxnSpPr/>
          <p:nvPr/>
        </p:nvCxnSpPr>
        <p:spPr>
          <a:xfrm>
            <a:off x="285750" y="619125"/>
            <a:ext cx="11715750" cy="0"/>
          </a:xfrm>
          <a:prstGeom prst="line">
            <a:avLst/>
          </a:prstGeom>
          <a:ln w="28575" cap="sq">
            <a:solidFill>
              <a:srgbClr val="000000"/>
            </a:solidFill>
          </a:ln>
        </p:spPr>
      </p:cxnSp>
      <p:cxnSp>
        <p:nvCxnSpPr>
          <p:cNvPr name="Connector 4" id="4"/>
          <p:cNvCxnSpPr/>
          <p:nvPr/>
        </p:nvCxnSpPr>
        <p:spPr>
          <a:xfrm>
            <a:off x="285750" y="6619875"/>
            <a:ext cx="11715750" cy="0"/>
          </a:xfrm>
          <a:prstGeom prst="line">
            <a:avLst/>
          </a:prstGeom>
          <a:ln w="6350" cap="sq">
            <a:solidFill>
              <a:srgbClr val="000000"/>
            </a:solidFill>
          </a:ln>
        </p:spPr>
      </p:cxn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571500" y="857250"/>
          <a:ext cx="5334000" cy="5524500"/>
        </p:xfrm>
        <a:graphic>
          <a:graphicData uri="http://schemas.openxmlformats.org/drawingml/2006/table">
            <a:tbl>
              <a:tblPr/>
              <a:tblGrid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  <a:gridCol w="410308"/>
              </a:tblGrid>
              <a:tr h="38100">
                <a:tc grid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 h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bp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실적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전년비금액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계획비금액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이동비금액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41300">
                <a:tc rowSpan="3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글로벌(억원)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2752.1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79400">
                <a:tc rowSpan="12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한국시장(억원)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7007.8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1253.8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한국영업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2573.1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695.0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6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한국기타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3121.5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504.0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설치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3121.5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270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하이엠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504.0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32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GHP&amp;ISC 등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79400">
                <a:tc rowSpan="18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해외시장(억원)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14344.4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1498.3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1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해외영업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13970.2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1655.9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413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인도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2971.1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270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아시아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2711.4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2458.8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북미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2164.4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유럽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270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중남미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1696.8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270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러시아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CIS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해외기타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651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-157.6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OSO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88900">
                <a:tc vMerge="true">
                  <a:tcPr marT="6350" marB="6350" marL="12700" marR="127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6350" marB="6350" marL="12700" marR="12700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기타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-157.6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6350" marR="12700" marB="6350" marL="1270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name="TextBox 6" id="6"/>
          <p:cNvSpPr txBox="true"/>
          <p:nvPr/>
        </p:nvSpPr>
        <p:spPr>
          <a:xfrm>
            <a:off x="6000750" y="857250"/>
            <a:ext cx="6000750" cy="5524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940">
                <a:latin typeface="Pretendard"/>
                <a:ea typeface="Pretendard"/>
              </a:rPr>
              <a:t/>
            </a:r>
            <a:r>
              <a:rPr lang="en-US" sz="940">
                <a:ea typeface="Pretendard"/>
              </a:rPr>
              <a:t>이 보고서는 2026년 2월, SAC 사업부, L3M 인덱스, 12개월 누적 기준으로 해석한 재서비스 현황과 원인을 분석한 내용입니다.</a:t>
            </a:r>
            <a:endParaRPr lang="en-US" sz="1100"/>
          </a:p>
          <a:p>
            <a:pPr>
              <a:lnSpc>
                <a:spcPct val="150000"/>
              </a:lnSpc>
              <a:defRPr sz="940">
                <a:latin typeface="Pretendard"/>
                <a:ea typeface="Pretendard"/>
              </a:defRPr>
            </a:pPr>
          </a:p>
          <a:p>
            <a:pPr>
              <a:lnSpc>
                <a:spcPct val="150000"/>
              </a:lnSpc>
            </a:pPr>
            <a:r>
              <a:rPr lang="en-US" b="true" sz="940">
                <a:ea typeface="Pretendard"/>
              </a:rPr>
              <a:t>☞ 핵심 요약</a:t>
            </a:r>
          </a:p>
          <a:p>
            <a:pPr>
              <a:lnSpc>
                <a:spcPct val="150000"/>
              </a:lnSpc>
              <a:defRPr sz="940">
                <a:latin typeface="Pretendard"/>
                <a:ea typeface="Pretendard"/>
              </a:defRPr>
            </a:pP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latin typeface="Pretendard"/>
                <a:ea typeface="Pretendard"/>
              </a:rPr>
              <a:t>SAC 사업부 서비스건수는 </a:t>
            </a:r>
            <a:r>
              <a:rPr lang="en-US" b="true" sz="940">
                <a:latin typeface="Pretendard"/>
                <a:ea typeface="Pretendard"/>
              </a:rPr>
              <a:t>507,019건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△4.00%</a:t>
            </a:r>
            <a:r>
              <a:rPr lang="en-US" sz="940">
                <a:latin typeface="Pretendard"/>
                <a:ea typeface="Pretendard"/>
              </a:rPr>
              <a:t> 감소해 전체 서비스 물량 측면에서는 개선 흐름입니다.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재서비스건수는 </a:t>
            </a:r>
            <a:r>
              <a:rPr lang="en-US" b="true" sz="940">
                <a:latin typeface="Pretendard"/>
                <a:ea typeface="Pretendard"/>
              </a:rPr>
              <a:t>19,971건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△6.85%</a:t>
            </a:r>
            <a:r>
              <a:rPr lang="en-US" sz="940">
                <a:latin typeface="Pretendard"/>
                <a:ea typeface="Pretendard"/>
              </a:rPr>
              <a:t> 감소하여 재방문 자체는 개선되고 있습니다.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재서비스율은 </a:t>
            </a:r>
            <a:r>
              <a:rPr lang="en-US" b="true" sz="940">
                <a:latin typeface="Pretendard"/>
                <a:ea typeface="Pretendard"/>
              </a:rPr>
              <a:t>3.94%</a:t>
            </a:r>
            <a:r>
              <a:rPr lang="en-US" sz="940">
                <a:ea typeface="Pretendard"/>
              </a:rPr>
              <a:t>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△2.97%</a:t>
            </a:r>
            <a:r>
              <a:rPr lang="en-US" sz="940">
                <a:latin typeface="Pretendard"/>
                <a:ea typeface="Pretendard"/>
              </a:rPr>
              <a:t> 감소해 품질 수준은 개선되었으나, 도전 목표 </a:t>
            </a:r>
            <a:r>
              <a:rPr lang="en-US" b="true" sz="940">
                <a:latin typeface="Pretendard"/>
                <a:ea typeface="Pretendard"/>
              </a:rPr>
              <a:t>3.82%</a:t>
            </a:r>
            <a:r>
              <a:rPr lang="en-US" sz="940">
                <a:latin typeface="Pretendard"/>
                <a:ea typeface="Pretendard"/>
              </a:rPr>
              <a:t>, 기본 목표 </a:t>
            </a:r>
            <a:r>
              <a:rPr lang="en-US" b="true" sz="940">
                <a:latin typeface="Pretendard"/>
                <a:ea typeface="Pretendard"/>
              </a:rPr>
              <a:t>3.90%</a:t>
            </a:r>
            <a:r>
              <a:rPr lang="en-US" sz="940">
                <a:latin typeface="Pretendard"/>
                <a:ea typeface="Pretendard"/>
              </a:rPr>
              <a:t> 모두 미달입니다.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전월 대비로는 재서비스율이 3.89%에서 </a:t>
            </a:r>
            <a:r>
              <a:rPr lang="en-US" b="true" sz="940">
                <a:latin typeface="Pretendard"/>
                <a:ea typeface="Pretendard"/>
              </a:rPr>
              <a:t>3.94%</a:t>
            </a:r>
            <a:r>
              <a:rPr lang="en-US" sz="940">
                <a:ea typeface="Pretendard"/>
              </a:rPr>
              <a:t>로 소폭 상승해 단기적으로는 재서비스 품질 관리가 다소 약화된 상태입니다.</a:t>
            </a:r>
          </a:p>
          <a:p>
            <a:pPr>
              <a:lnSpc>
                <a:spcPct val="150000"/>
              </a:lnSpc>
            </a:pPr>
            <a:r>
              <a:rPr lang="en-US" b="true" sz="940">
                <a:ea typeface="Pretendard"/>
              </a:rPr>
              <a:t>☞ 주요 원인</a:t>
            </a:r>
          </a:p>
          <a:p>
            <a:pPr>
              <a:lnSpc>
                <a:spcPct val="150000"/>
              </a:lnSpc>
              <a:defRPr sz="940">
                <a:latin typeface="Pretendard"/>
                <a:ea typeface="Pretendard"/>
              </a:defRPr>
            </a:pP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실내PCB 재서비스건수는 </a:t>
            </a:r>
            <a:r>
              <a:rPr lang="en-US" b="true" sz="940">
                <a:latin typeface="Pretendard"/>
                <a:ea typeface="Pretendard"/>
              </a:rPr>
              <a:t>2,054건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△12.00%</a:t>
            </a:r>
            <a:r>
              <a:rPr lang="en-US" sz="940">
                <a:latin typeface="Pretendard"/>
                <a:ea typeface="Pretendard"/>
              </a:rPr>
              <a:t> 감소했고 재서비스율도 </a:t>
            </a:r>
            <a:r>
              <a:rPr lang="en-US" b="true" sz="940">
                <a:latin typeface="Pretendard"/>
                <a:ea typeface="Pretendard"/>
              </a:rPr>
              <a:t>0.41%</a:t>
            </a:r>
            <a:r>
              <a:rPr lang="en-US" sz="940">
                <a:latin typeface="Pretendard"/>
                <a:ea typeface="Pretendard"/>
              </a:rPr>
              <a:t>(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△8.33%</a:t>
            </a:r>
            <a:r>
              <a:rPr lang="en-US" sz="940">
                <a:latin typeface="Pretendard"/>
                <a:ea typeface="Pretendard"/>
              </a:rPr>
              <a:t>)로 낮아져 전기 대비 품질이 개선된 주요 원인입니다.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드레인펌프 재서비스건수는 </a:t>
            </a:r>
            <a:r>
              <a:rPr lang="en-US" b="true" sz="940">
                <a:latin typeface="Pretendard"/>
                <a:ea typeface="Pretendard"/>
              </a:rPr>
              <a:t>2,014건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△1.80%</a:t>
            </a:r>
            <a:r>
              <a:rPr lang="en-US" sz="940">
                <a:latin typeface="Pretendard"/>
                <a:ea typeface="Pretendard"/>
              </a:rPr>
              <a:t> 감소했으나 재서비스율은 </a:t>
            </a:r>
            <a:r>
              <a:rPr lang="en-US" b="true" sz="940">
                <a:latin typeface="Pretendard"/>
                <a:ea typeface="Pretendard"/>
              </a:rPr>
              <a:t>0.40%</a:t>
            </a:r>
            <a:r>
              <a:rPr lang="en-US" sz="940">
                <a:ea typeface="Pretendard"/>
              </a:rPr>
              <a:t>로 </a:t>
            </a:r>
            <a:r>
              <a:rPr lang="en-US" sz="940">
                <a:solidFill>
                  <a:srgbClr val="FF0000"/>
                </a:solidFill>
                <a:latin typeface="Pretendard"/>
                <a:ea typeface="Pretendard"/>
              </a:rPr>
              <a:t>2.29%</a:t>
            </a:r>
            <a:r>
              <a:rPr lang="en-US" sz="940">
                <a:latin typeface="Pretendard"/>
                <a:ea typeface="Pretendard"/>
              </a:rPr>
              <a:t> 증가해, 건수 감소에도 불구하고 건수 대비 발생 비중 관리가 필요한 항목입니다.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압축기 재서비스건수는 </a:t>
            </a:r>
            <a:r>
              <a:rPr lang="en-US" b="true" sz="940">
                <a:latin typeface="Pretendard"/>
                <a:ea typeface="Pretendard"/>
              </a:rPr>
              <a:t>1,746건</a:t>
            </a:r>
            <a:r>
              <a:rPr lang="en-US" sz="940">
                <a:ea typeface="Pretendard"/>
              </a:rPr>
              <a:t>으로 전년 대비 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△10.37%</a:t>
            </a:r>
            <a:r>
              <a:rPr lang="en-US" sz="940">
                <a:latin typeface="Pretendard"/>
                <a:ea typeface="Pretendard"/>
              </a:rPr>
              <a:t> 감소했고 재서비스율도 </a:t>
            </a:r>
            <a:r>
              <a:rPr lang="en-US" b="true" sz="940">
                <a:latin typeface="Pretendard"/>
                <a:ea typeface="Pretendard"/>
              </a:rPr>
              <a:t>0.34%</a:t>
            </a:r>
            <a:r>
              <a:rPr lang="en-US" sz="940">
                <a:latin typeface="Pretendard"/>
                <a:ea typeface="Pretendard"/>
              </a:rPr>
              <a:t>(</a:t>
            </a:r>
            <a:r>
              <a:rPr lang="en-US" sz="940">
                <a:solidFill>
                  <a:srgbClr val="0000FF"/>
                </a:solidFill>
                <a:ea typeface="Pretendard"/>
              </a:rPr>
              <a:t>△6.63%</a:t>
            </a:r>
            <a:r>
              <a:rPr lang="en-US" sz="940">
                <a:latin typeface="Pretendard"/>
                <a:ea typeface="Pretendard"/>
              </a:rPr>
              <a:t>)로 줄어 핵심 부품 중 개선 기여도가 큰 항목입니다.</a:t>
            </a:r>
          </a:p>
          <a:p>
            <a:pPr marL="83598" indent="-83598">
              <a:lnSpc>
                <a:spcPct val="150000"/>
              </a:lnSpc>
              <a:buFont typeface="Arial"/>
              <a:buChar char="•"/>
            </a:pPr>
            <a:r>
              <a:rPr lang="en-US" sz="940">
                <a:ea typeface="Pretendard"/>
              </a:rPr>
              <a:t>관리 포인트는 재서비스 비중이 크면서 비율이 상승한 드레인펌프와, 그 외 상위 원인에 대한 목표 대비 추이 모니터링을 통해 재서비스율을 최소한 기본 목표 3.90% 이하로 낮추는 것입니다.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381000" y="190500"/>
            <a:ext cx="11430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2175" b="true">
                <a:solidFill>
                  <a:srgbClr val="000000"/>
                </a:solidFill>
                <a:ea typeface="Pretendard"/>
              </a:rPr>
              <a:t>경영실적 리포트</a:t>
            </a:r>
            <a:endParaRPr lang="en-US" sz="1100"/>
          </a:p>
        </p:txBody>
      </p:sp>
      <p:cxnSp>
        <p:nvCxnSpPr>
          <p:cNvPr name="Connector 3" id="3"/>
          <p:cNvCxnSpPr/>
          <p:nvPr/>
        </p:nvCxnSpPr>
        <p:spPr>
          <a:xfrm>
            <a:off x="285750" y="619125"/>
            <a:ext cx="11715750" cy="0"/>
          </a:xfrm>
          <a:prstGeom prst="line">
            <a:avLst/>
          </a:prstGeom>
          <a:ln w="28575" cap="sq">
            <a:solidFill>
              <a:srgbClr val="000000"/>
            </a:solidFill>
          </a:ln>
        </p:spPr>
      </p:cxnSp>
      <p:cxnSp>
        <p:nvCxnSpPr>
          <p:cNvPr name="Connector 4" id="4"/>
          <p:cNvCxnSpPr/>
          <p:nvPr/>
        </p:nvCxnSpPr>
        <p:spPr>
          <a:xfrm>
            <a:off x="285750" y="6619875"/>
            <a:ext cx="11715750" cy="0"/>
          </a:xfrm>
          <a:prstGeom prst="line">
            <a:avLst/>
          </a:prstGeom>
          <a:ln w="6350" cap="sq">
            <a:solidFill>
              <a:srgbClr val="000000"/>
            </a:solidFill>
          </a:ln>
        </p:spPr>
      </p:cxn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381000" y="857250"/>
          <a:ext cx="11620500" cy="5524500"/>
        </p:xfrm>
        <a:graphic>
          <a:graphicData uri="http://schemas.openxmlformats.org/drawingml/2006/table">
            <a:tbl>
              <a:tblPr/>
              <a:tblGrid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  <a:gridCol w="893885"/>
              </a:tblGrid>
              <a:tr h="66317">
                <a:tc grid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 h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bp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실적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전년비금액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계획비금액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이동비금액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190086">
                <a:tc rowSpan="3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글로벌(억원)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2076.7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2170.4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2752.1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71551">
                <a:tc rowSpan="12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한국시장(억원)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7007.8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119.4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1137.0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1429.0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1253.8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-175.2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한국영업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1985.1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2573.1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695.0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-156.6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42.9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6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한국기타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3121.5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504.0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설치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2651.8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3121.5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469.7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하이엠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613.0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504.0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82.2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-109.0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GHP&amp;ISC 등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1029.6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-41.9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71551">
                <a:tc rowSpan="18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해외시장(억원)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3">
                  <a:txBody>
                    <a:bodyPr wrap="square"/>
                    <a:p>
                      <a:pPr algn="l"/>
                      <a:endParaRPr sz="465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14344.4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939.7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741.4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1498.3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202.1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756.9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1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해외영업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13253.0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13970.2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105.4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717.2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744.6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1655.9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911.3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영업이익(%)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-6.3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인도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2971.1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99.1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-27.7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아시아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2711.4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670.1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2458.8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103.9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북미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2164.4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118.5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337.5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유럽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108.6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147.0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중남미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1696.8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-446.0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러시아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98.0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CIS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39.9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-55.1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해외기타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매출액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0086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영업이익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-157.6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OSO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151.7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246.7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222.5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08621">
                <a:tc vMerge="true">
                  <a:tcPr marT="13578" marB="13578" marL="27155" marR="2715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>
                  <a:tcPr marT="13578" marB="13578" marL="27155" marR="27155"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기타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-3.2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-157.6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4948.5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-154.4</a:t>
                      </a:r>
                      <a:endParaRPr sz="600"/>
                    </a:p>
                  </a:txBody>
                  <a:tcPr anchor="ctr" marT="13578" marR="27155" marB="13578" marL="2715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381000" y="190500"/>
            <a:ext cx="11430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2175" b="true">
                <a:solidFill>
                  <a:srgbClr val="000000"/>
                </a:solidFill>
                <a:ea typeface="Pretendard"/>
              </a:rPr>
              <a:t>경영실적 리포트</a:t>
            </a:r>
            <a:endParaRPr lang="en-US" sz="1100"/>
          </a:p>
        </p:txBody>
      </p:sp>
      <p:cxnSp>
        <p:nvCxnSpPr>
          <p:cNvPr name="Connector 3" id="3"/>
          <p:cNvCxnSpPr/>
          <p:nvPr/>
        </p:nvCxnSpPr>
        <p:spPr>
          <a:xfrm>
            <a:off x="285750" y="619125"/>
            <a:ext cx="11715750" cy="0"/>
          </a:xfrm>
          <a:prstGeom prst="line">
            <a:avLst/>
          </a:prstGeom>
          <a:ln w="28575" cap="sq">
            <a:solidFill>
              <a:srgbClr val="000000"/>
            </a:solidFill>
          </a:ln>
        </p:spPr>
      </p:cxnSp>
      <p:cxnSp>
        <p:nvCxnSpPr>
          <p:cNvPr name="Connector 4" id="4"/>
          <p:cNvCxnSpPr/>
          <p:nvPr/>
        </p:nvCxnSpPr>
        <p:spPr>
          <a:xfrm>
            <a:off x="285750" y="6619875"/>
            <a:ext cx="11715750" cy="0"/>
          </a:xfrm>
          <a:prstGeom prst="line">
            <a:avLst/>
          </a:prstGeom>
          <a:ln w="6350" cap="sq">
            <a:solidFill>
              <a:srgbClr val="000000"/>
            </a:solidFill>
          </a:ln>
        </p:spPr>
      </p:cxn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19050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32641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글로벌(억원)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99352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8773" marR="77547" marB="38773" marL="7754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257175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한국시장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7" id="7"/>
          <p:cNvGraphicFramePr>
            <a:graphicFrameLocks noGrp="true"/>
          </p:cNvGraphicFramePr>
          <p:nvPr/>
        </p:nvGraphicFramePr>
        <p:xfrm>
          <a:off x="495300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한국영업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8" id="8"/>
          <p:cNvGraphicFramePr>
            <a:graphicFrameLocks noGrp="true"/>
          </p:cNvGraphicFramePr>
          <p:nvPr/>
        </p:nvGraphicFramePr>
        <p:xfrm>
          <a:off x="733425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해외시장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9" id="9"/>
          <p:cNvGraphicFramePr>
            <a:graphicFrameLocks noGrp="true"/>
          </p:cNvGraphicFramePr>
          <p:nvPr/>
        </p:nvGraphicFramePr>
        <p:xfrm>
          <a:off x="9715500" y="762000"/>
          <a:ext cx="2286000" cy="142875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</a:tblGrid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해외영업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1분기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25년 실적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사업계획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3월차이동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374.2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전년대비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0410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계획대비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40.5</a:t>
                      </a:r>
                      <a:endParaRPr sz="600"/>
                    </a:p>
                  </a:txBody>
                  <a:tcPr anchor="ctr" marT="39698" marR="79397" marB="39698" marL="79397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10" id="10"/>
          <p:cNvGraphicFramePr>
            <a:graphicFrameLocks noGrp="true"/>
          </p:cNvGraphicFramePr>
          <p:nvPr/>
        </p:nvGraphicFramePr>
        <p:xfrm>
          <a:off x="190500" y="2476500"/>
          <a:ext cx="5810250" cy="937260"/>
        </p:xfrm>
        <a:graphic>
          <a:graphicData uri="http://schemas.openxmlformats.org/drawingml/2006/table">
            <a:tbl>
              <a:tblPr/>
              <a:tblGrid>
                <a:gridCol w="1162050"/>
                <a:gridCol w="1162050"/>
                <a:gridCol w="1162050"/>
                <a:gridCol w="1162050"/>
                <a:gridCol w="1162050"/>
              </a:tblGrid>
              <a:tr h="312420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구분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시장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매출_전년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매출_실적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매출_전년비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312420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총매출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한국시장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7007.8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5870.8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83.8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312420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총매출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해외시장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14344.4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13404.7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93.4</a:t>
                      </a:r>
                      <a:endParaRPr sz="600"/>
                    </a:p>
                  </a:txBody>
                  <a:tcPr anchor="ctr" marT="0" marR="0" marB="0" marL="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11" id="11"/>
          <p:cNvGraphicFramePr>
            <a:graphicFrameLocks noGrp="true"/>
          </p:cNvGraphicFramePr>
          <p:nvPr/>
        </p:nvGraphicFramePr>
        <p:xfrm>
          <a:off x="6191250" y="2476500"/>
          <a:ext cx="5810250" cy="1619250"/>
        </p:xfrm>
        <a:graphic>
          <a:graphicData uri="http://schemas.openxmlformats.org/drawingml/2006/table">
            <a:tbl>
              <a:tblPr/>
              <a:tblGrid>
                <a:gridCol w="830036"/>
                <a:gridCol w="830036"/>
                <a:gridCol w="830036"/>
                <a:gridCol w="830036"/>
                <a:gridCol w="830036"/>
                <a:gridCol w="830036"/>
                <a:gridCol w="830036"/>
              </a:tblGrid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권역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매출_전년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매출_실적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매출_전년비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매출차감_실적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매출차감_계획비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  <a:solidFill>
                      <a:srgbClr val="F5F5F5"/>
                    </a:solidFill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글로벌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한국영업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해외영업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21352.2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19275.5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90.3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인도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2971.1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100.9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2998.8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100.9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2458.8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96.2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2365.8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96.2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중남미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1696.8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2142.8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126.3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아시아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2711.4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2041.2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75.3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북미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2164.4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84.4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1827.0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84.4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유럽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1851.7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92.1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1704.7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92.1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CIS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36.7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250.4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91.8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250.4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134937"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매출차감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ea typeface="Pretendard"/>
                        </a:rPr>
                        <a:t>러시아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79.2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102.0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80.8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l"/>
                      <a:r>
                        <a:rPr lang="en-US" sz="600">
                          <a:latin typeface="Pretendard"/>
                          <a:ea typeface="Pretendard"/>
                        </a:rPr>
                        <a:t>102.0</a:t>
                      </a:r>
                      <a:endParaRPr sz="600"/>
                    </a:p>
                  </a:txBody>
                  <a:tcPr anchor="ctr" marT="29508" marR="59015" marB="29508" marL="59015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name="TextBox 12" id="12"/>
          <p:cNvSpPr txBox="true"/>
          <p:nvPr/>
        </p:nvSpPr>
        <p:spPr>
          <a:xfrm>
            <a:off x="19050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  <p:sp>
        <p:nvSpPr>
          <p:cNvPr name="TextBox 13" id="13"/>
          <p:cNvSpPr txBox="true"/>
          <p:nvPr/>
        </p:nvSpPr>
        <p:spPr>
          <a:xfrm>
            <a:off x="257175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  <p:sp>
        <p:nvSpPr>
          <p:cNvPr name="TextBox 14" id="14"/>
          <p:cNvSpPr txBox="true"/>
          <p:nvPr/>
        </p:nvSpPr>
        <p:spPr>
          <a:xfrm>
            <a:off x="495300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  <p:sp>
        <p:nvSpPr>
          <p:cNvPr name="TextBox 15" id="15"/>
          <p:cNvSpPr txBox="true"/>
          <p:nvPr/>
        </p:nvSpPr>
        <p:spPr>
          <a:xfrm>
            <a:off x="733425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  <p:sp>
        <p:nvSpPr>
          <p:cNvPr name="TextBox 16" id="16"/>
          <p:cNvSpPr txBox="true"/>
          <p:nvPr/>
        </p:nvSpPr>
        <p:spPr>
          <a:xfrm>
            <a:off x="9715500" y="4381500"/>
            <a:ext cx="2286000" cy="2095500"/>
          </a:xfrm>
          <a:prstGeom prst="rect">
            <a:avLst/>
          </a:prstGeom>
        </p:spPr>
        <p:txBody>
          <a:bodyPr anchor="t" rtlCol="false" wrap="square" tIns="0" bIns="0" lIns="0" rIns="0"/>
          <a:lstStyle/>
          <a:p>
            <a:pPr algn="l">
              <a:lnSpc>
                <a:spcPct val="150000"/>
              </a:lnSpc>
              <a:defRPr/>
            </a:pPr>
            <a:r>
              <a:rPr lang="ko-KR" sz="1050">
                <a:latin typeface="Pretendard"/>
                <a:ea typeface="Pretendard"/>
              </a:rPr>
              <a:t/>
            </a:r>
            <a:r>
              <a:rPr lang="en-US" sz="1050">
                <a:latin typeface="Pretendard"/>
                <a:ea typeface="Pretendard"/>
              </a:rPr>
              <a:t>-L3M(26년 2월 마감 기준): 3.94%로 전년 대비 2.97% 악화 (전년 4.06%, 목표대비 99.01%)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