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5238750" y="0"/>
            <a:ext cx="1714500" cy="285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ctr">
              <a:defRPr/>
            </a:pPr>
            <a:r>
              <a:rPr lang="ko-KR"/>
              <a:t/>
            </a:r>
            <a:r>
              <a:rPr lang="en-US" sz="1200">
                <a:solidFill>
                  <a:srgbClr val="000000"/>
                </a:solidFill>
                <a:latin typeface="Pretendard"/>
                <a:ea typeface="Pretendard"/>
              </a:rPr>
              <a:t>LGE Internal Use Only</a:t>
            </a:r>
            <a:endParaRPr lang="en-US" sz="1100"/>
          </a:p>
        </p:txBody>
      </p:sp>
      <p:sp>
        <p:nvSpPr>
          <p:cNvPr name="TextBox 3" id="3"/>
          <p:cNvSpPr txBox="true"/>
          <p:nvPr/>
        </p:nvSpPr>
        <p:spPr>
          <a:xfrm>
            <a:off x="5429250" y="6667500"/>
            <a:ext cx="1238250" cy="190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900" b="true">
                <a:solidFill>
                  <a:srgbClr val="C00000"/>
                </a:solidFill>
                <a:ea typeface="Pretendard"/>
              </a:rPr>
              <a:t>｜CONFIDENTIAL｜</a:t>
            </a:r>
            <a:endParaRPr lang="en-US" sz="1100"/>
          </a:p>
        </p:txBody>
      </p:sp>
      <p:sp>
        <p:nvSpPr>
          <p:cNvPr name="TextBox 4" id="4"/>
          <p:cNvSpPr txBox="true"/>
          <p:nvPr/>
        </p:nvSpPr>
        <p:spPr>
          <a:xfrm>
            <a:off x="1428750" y="1905000"/>
            <a:ext cx="10477500" cy="666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3150" b="true">
                <a:solidFill>
                  <a:srgbClr val="000000"/>
                </a:solidFill>
                <a:ea typeface="Pretendard"/>
              </a:rPr>
              <a:t>경영실적 리포트..</a:t>
            </a:r>
            <a:endParaRPr lang="en-US" sz="1100"/>
          </a:p>
        </p:txBody>
      </p:sp>
      <p:sp>
        <p:nvSpPr>
          <p:cNvPr name="TextBox 5" id="5"/>
          <p:cNvSpPr txBox="true"/>
          <p:nvPr/>
        </p:nvSpPr>
        <p:spPr>
          <a:xfrm>
            <a:off x="1619250" y="2571750"/>
            <a:ext cx="10287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35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sp>
        <p:nvSpPr>
          <p:cNvPr name="TextBox 6" id="6"/>
          <p:cNvSpPr txBox="true"/>
          <p:nvPr/>
        </p:nvSpPr>
        <p:spPr>
          <a:xfrm>
            <a:off x="952500" y="6096000"/>
            <a:ext cx="9239250" cy="285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35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90500"/>
            <a:ext cx="762000" cy="219075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0" y="5143500"/>
            <a:ext cx="857250" cy="381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571500" y="857250"/>
          <a:ext cx="5334000" cy="5524500"/>
        </p:xfrm>
        <a:graphic>
          <a:graphicData uri="http://schemas.openxmlformats.org/drawingml/2006/table">
            <a:tbl>
              <a:tblPr/>
              <a:tblGrid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</a:tblGrid>
              <a:tr h="38100">
                <a:tc grid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 h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bp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실적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41300"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2752.1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9400">
                <a:tc rowSpan="12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1253.8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2573.1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695.0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설치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하이엠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32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GHP&amp;ISC 등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9400">
                <a:tc rowSpan="18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1498.3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1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13970.2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1655.9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OSO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name="TextBox 6" id="6"/>
          <p:cNvSpPr txBox="true"/>
          <p:nvPr/>
        </p:nvSpPr>
        <p:spPr>
          <a:xfrm>
            <a:off x="6000750" y="857250"/>
            <a:ext cx="6000750" cy="5524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940">
                <a:latin typeface="Pretendard"/>
                <a:ea typeface="Pretendard"/>
              </a:rPr>
              <a:t/>
            </a:r>
            <a:r>
              <a:rPr lang="en-US" sz="940">
                <a:ea typeface="Pretendard"/>
              </a:rPr>
              <a:t>이 보고서는 2026년 2월, SAC 사업부, L3M 인덱스, 12개월 누적 기준으로 해석한 재서비스 현황과 원인을 분석한 내용입니다.</a:t>
            </a:r>
            <a:endParaRPr lang="en-US" sz="1100"/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>
              <a:lnSpc>
                <a:spcPct val="150000"/>
              </a:lnSpc>
            </a:pPr>
            <a:r>
              <a:rPr lang="en-US" b="true" sz="940">
                <a:ea typeface="Pretendard"/>
              </a:rPr>
              <a:t>☞ 핵심 요약</a:t>
            </a:r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latin typeface="Pretendard"/>
                <a:ea typeface="Pretendard"/>
              </a:rPr>
              <a:t>SAC 사업부 서비스건수는 </a:t>
            </a:r>
            <a:r>
              <a:rPr lang="en-US" b="true" sz="940">
                <a:latin typeface="Pretendard"/>
                <a:ea typeface="Pretendard"/>
              </a:rPr>
              <a:t>507,019건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△4.00%</a:t>
            </a:r>
            <a:r>
              <a:rPr lang="en-US" sz="940">
                <a:latin typeface="Pretendard"/>
                <a:ea typeface="Pretendard"/>
              </a:rPr>
              <a:t> 감소해 전체 서비스 물량 측면에서는 개선 흐름입니다.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재서비스건수는 </a:t>
            </a:r>
            <a:r>
              <a:rPr lang="en-US" b="true" sz="940">
                <a:latin typeface="Pretendard"/>
                <a:ea typeface="Pretendard"/>
              </a:rPr>
              <a:t>19,971건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△6.85%</a:t>
            </a:r>
            <a:r>
              <a:rPr lang="en-US" sz="940">
                <a:latin typeface="Pretendard"/>
                <a:ea typeface="Pretendard"/>
              </a:rPr>
              <a:t> 감소하여 재방문 자체는 개선되고 있습니다.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재서비스율은 </a:t>
            </a:r>
            <a:r>
              <a:rPr lang="en-US" b="true" sz="940">
                <a:latin typeface="Pretendard"/>
                <a:ea typeface="Pretendard"/>
              </a:rPr>
              <a:t>3.94%</a:t>
            </a:r>
            <a:r>
              <a:rPr lang="en-US" sz="940">
                <a:ea typeface="Pretendard"/>
              </a:rPr>
              <a:t>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△2.97%</a:t>
            </a:r>
            <a:r>
              <a:rPr lang="en-US" sz="940">
                <a:latin typeface="Pretendard"/>
                <a:ea typeface="Pretendard"/>
              </a:rPr>
              <a:t> 감소해 품질 수준은 개선되었으나, 도전 목표 </a:t>
            </a:r>
            <a:r>
              <a:rPr lang="en-US" b="true" sz="940">
                <a:latin typeface="Pretendard"/>
                <a:ea typeface="Pretendard"/>
              </a:rPr>
              <a:t>3.82%</a:t>
            </a:r>
            <a:r>
              <a:rPr lang="en-US" sz="940">
                <a:latin typeface="Pretendard"/>
                <a:ea typeface="Pretendard"/>
              </a:rPr>
              <a:t>, 기본 목표 </a:t>
            </a:r>
            <a:r>
              <a:rPr lang="en-US" b="true" sz="940">
                <a:latin typeface="Pretendard"/>
                <a:ea typeface="Pretendard"/>
              </a:rPr>
              <a:t>3.90%</a:t>
            </a:r>
            <a:r>
              <a:rPr lang="en-US" sz="940">
                <a:latin typeface="Pretendard"/>
                <a:ea typeface="Pretendard"/>
              </a:rPr>
              <a:t> 모두 미달입니다.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전월 대비로는 재서비스율이 3.89%에서 </a:t>
            </a:r>
            <a:r>
              <a:rPr lang="en-US" b="true" sz="940">
                <a:latin typeface="Pretendard"/>
                <a:ea typeface="Pretendard"/>
              </a:rPr>
              <a:t>3.94%</a:t>
            </a:r>
            <a:r>
              <a:rPr lang="en-US" sz="940">
                <a:ea typeface="Pretendard"/>
              </a:rPr>
              <a:t>로 소폭 상승해 단기적으로는 재서비스 품질 관리가 다소 약화된 상태입니다.</a:t>
            </a:r>
          </a:p>
          <a:p>
            <a:pPr>
              <a:lnSpc>
                <a:spcPct val="150000"/>
              </a:lnSpc>
            </a:pPr>
            <a:r>
              <a:rPr lang="en-US" b="true" sz="940">
                <a:ea typeface="Pretendard"/>
              </a:rPr>
              <a:t>☞ 주요 원인</a:t>
            </a:r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실내PCB 재서비스건수는 </a:t>
            </a:r>
            <a:r>
              <a:rPr lang="en-US" b="true" sz="940">
                <a:latin typeface="Pretendard"/>
                <a:ea typeface="Pretendard"/>
              </a:rPr>
              <a:t>2,054건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△12.00%</a:t>
            </a:r>
            <a:r>
              <a:rPr lang="en-US" sz="940">
                <a:latin typeface="Pretendard"/>
                <a:ea typeface="Pretendard"/>
              </a:rPr>
              <a:t> 감소했고 재서비스율도 </a:t>
            </a:r>
            <a:r>
              <a:rPr lang="en-US" b="true" sz="940">
                <a:latin typeface="Pretendard"/>
                <a:ea typeface="Pretendard"/>
              </a:rPr>
              <a:t>0.41%</a:t>
            </a:r>
            <a:r>
              <a:rPr lang="en-US" sz="940">
                <a:latin typeface="Pretendard"/>
                <a:ea typeface="Pretendard"/>
              </a:rPr>
              <a:t>(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△8.33%</a:t>
            </a:r>
            <a:r>
              <a:rPr lang="en-US" sz="940">
                <a:latin typeface="Pretendard"/>
                <a:ea typeface="Pretendard"/>
              </a:rPr>
              <a:t>)로 낮아져 전기 대비 품질이 개선된 주요 원인입니다.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드레인펌프 재서비스건수는 </a:t>
            </a:r>
            <a:r>
              <a:rPr lang="en-US" b="true" sz="940">
                <a:latin typeface="Pretendard"/>
                <a:ea typeface="Pretendard"/>
              </a:rPr>
              <a:t>2,014건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△1.80%</a:t>
            </a:r>
            <a:r>
              <a:rPr lang="en-US" sz="940">
                <a:latin typeface="Pretendard"/>
                <a:ea typeface="Pretendard"/>
              </a:rPr>
              <a:t> 감소했으나 재서비스율은 </a:t>
            </a:r>
            <a:r>
              <a:rPr lang="en-US" b="true" sz="940">
                <a:latin typeface="Pretendard"/>
                <a:ea typeface="Pretendard"/>
              </a:rPr>
              <a:t>0.40%</a:t>
            </a:r>
            <a:r>
              <a:rPr lang="en-US" sz="940">
                <a:ea typeface="Pretendard"/>
              </a:rPr>
              <a:t>로 </a:t>
            </a:r>
            <a:r>
              <a:rPr lang="en-US" sz="940">
                <a:solidFill>
                  <a:srgbClr val="FF0000"/>
                </a:solidFill>
                <a:latin typeface="Pretendard"/>
                <a:ea typeface="Pretendard"/>
              </a:rPr>
              <a:t>2.29%</a:t>
            </a:r>
            <a:r>
              <a:rPr lang="en-US" sz="940">
                <a:latin typeface="Pretendard"/>
                <a:ea typeface="Pretendard"/>
              </a:rPr>
              <a:t> 증가해, 건수 감소에도 불구하고 건수 대비 발생 비중 관리가 필요한 항목입니다.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압축기 재서비스건수는 </a:t>
            </a:r>
            <a:r>
              <a:rPr lang="en-US" b="true" sz="940">
                <a:latin typeface="Pretendard"/>
                <a:ea typeface="Pretendard"/>
              </a:rPr>
              <a:t>1,746건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△10.37%</a:t>
            </a:r>
            <a:r>
              <a:rPr lang="en-US" sz="940">
                <a:latin typeface="Pretendard"/>
                <a:ea typeface="Pretendard"/>
              </a:rPr>
              <a:t> 감소했고 재서비스율도 </a:t>
            </a:r>
            <a:r>
              <a:rPr lang="en-US" b="true" sz="940">
                <a:latin typeface="Pretendard"/>
                <a:ea typeface="Pretendard"/>
              </a:rPr>
              <a:t>0.34%</a:t>
            </a:r>
            <a:r>
              <a:rPr lang="en-US" sz="940">
                <a:latin typeface="Pretendard"/>
                <a:ea typeface="Pretendard"/>
              </a:rPr>
              <a:t>(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△6.63%</a:t>
            </a:r>
            <a:r>
              <a:rPr lang="en-US" sz="940">
                <a:latin typeface="Pretendard"/>
                <a:ea typeface="Pretendard"/>
              </a:rPr>
              <a:t>)로 줄어 핵심 부품 중 개선 기여도가 큰 항목입니다.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관리 포인트는 재서비스 비중이 크면서 비율이 상승한 드레인펌프와, 그 외 상위 원인에 대한 목표 대비 추이 모니터링을 통해 재서비스율을 최소한 기본 목표 3.90% 이하로 낮추는 것입니다.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381000" y="857250"/>
          <a:ext cx="11620500" cy="5524500"/>
        </p:xfrm>
        <a:graphic>
          <a:graphicData uri="http://schemas.openxmlformats.org/drawingml/2006/table">
            <a:tbl>
              <a:tblPr/>
              <a:tblGrid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</a:tblGrid>
              <a:tr h="66317">
                <a:tc grid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 h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bp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실적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90086"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2752.1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1551">
                <a:tc rowSpan="12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1253.8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2573.1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695.0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설치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하이엠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GHP&amp;ISC 등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1551">
                <a:tc rowSpan="18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1498.3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1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13970.2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1655.9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OSO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1905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32641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257175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7" id="7"/>
          <p:cNvGraphicFramePr>
            <a:graphicFrameLocks noGrp="true"/>
          </p:cNvGraphicFramePr>
          <p:nvPr/>
        </p:nvGraphicFramePr>
        <p:xfrm>
          <a:off x="49530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8" id="8"/>
          <p:cNvGraphicFramePr>
            <a:graphicFrameLocks noGrp="true"/>
          </p:cNvGraphicFramePr>
          <p:nvPr/>
        </p:nvGraphicFramePr>
        <p:xfrm>
          <a:off x="733425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9" id="9"/>
          <p:cNvGraphicFramePr>
            <a:graphicFrameLocks noGrp="true"/>
          </p:cNvGraphicFramePr>
          <p:nvPr/>
        </p:nvGraphicFramePr>
        <p:xfrm>
          <a:off x="97155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190500" y="2381250"/>
          <a:ext cx="5810250" cy="937260"/>
        </p:xfrm>
        <a:graphic>
          <a:graphicData uri="http://schemas.openxmlformats.org/drawingml/2006/table">
            <a:tbl>
              <a:tblPr/>
              <a:tblGrid>
                <a:gridCol w="1162050"/>
                <a:gridCol w="1162050"/>
                <a:gridCol w="1162050"/>
                <a:gridCol w="1162050"/>
                <a:gridCol w="1162050"/>
              </a:tblGrid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구분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매출_실적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총매출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83.8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총매출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93.4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11" id="11"/>
          <p:cNvGraphicFramePr>
            <a:graphicFrameLocks noGrp="true"/>
          </p:cNvGraphicFramePr>
          <p:nvPr/>
        </p:nvGraphicFramePr>
        <p:xfrm>
          <a:off x="6096000" y="2381250"/>
          <a:ext cx="5810250" cy="1619250"/>
        </p:xfrm>
        <a:graphic>
          <a:graphicData uri="http://schemas.openxmlformats.org/drawingml/2006/table">
            <a:tbl>
              <a:tblPr/>
              <a:tblGrid>
                <a:gridCol w="830036"/>
                <a:gridCol w="830036"/>
                <a:gridCol w="830036"/>
                <a:gridCol w="830036"/>
                <a:gridCol w="830036"/>
                <a:gridCol w="830036"/>
                <a:gridCol w="830036"/>
              </a:tblGrid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권역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매출_실적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매출차감_실적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매출차감_계획비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100.9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100.9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96.2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96.2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92.1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92.1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250.4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250.4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name="TextBox 12" id="12"/>
          <p:cNvSpPr txBox="true"/>
          <p:nvPr/>
        </p:nvSpPr>
        <p:spPr>
          <a:xfrm>
            <a:off x="1905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3" id="13"/>
          <p:cNvSpPr txBox="true"/>
          <p:nvPr/>
        </p:nvSpPr>
        <p:spPr>
          <a:xfrm>
            <a:off x="257175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4" id="14"/>
          <p:cNvSpPr txBox="true"/>
          <p:nvPr/>
        </p:nvSpPr>
        <p:spPr>
          <a:xfrm>
            <a:off x="49530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5" id="15"/>
          <p:cNvSpPr txBox="true"/>
          <p:nvPr/>
        </p:nvSpPr>
        <p:spPr>
          <a:xfrm>
            <a:off x="733425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6" id="16"/>
          <p:cNvSpPr txBox="true"/>
          <p:nvPr/>
        </p:nvSpPr>
        <p:spPr>
          <a:xfrm>
            <a:off x="97155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