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4667250" y="3238500"/>
            <a:ext cx="2667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ctr">
              <a:defRPr/>
            </a:pPr>
            <a:r>
              <a:rPr lang="ko-KR"/>
              <a:t/>
            </a:r>
            <a:r>
              <a:rPr lang="en-US" sz="3000" b="true">
                <a:solidFill>
                  <a:srgbClr val="E7000B"/>
                </a:solidFill>
                <a:latin typeface="Pretendard"/>
                <a:ea typeface="Pretendard"/>
              </a:rPr>
              <a:t>0601 Test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 i="true">
                <a:solidFill>
                  <a:srgbClr val="000000"/>
                </a:solidFill>
                <a:latin typeface="Pretendard"/>
                <a:ea typeface="Pretendard"/>
              </a:rPr>
              <a:t>0601 test 1</a:t>
            </a:r>
            <a:endParaRPr lang="en-US" sz="1100"/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238250"/>
            <a:ext cx="5715000" cy="333375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33500"/>
            <a:ext cx="57150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sp>
        <p:nvSpPr>
          <p:cNvPr name="TextBox 3" id="3"/>
          <p:cNvSpPr txBox="true"/>
          <p:nvPr/>
        </p:nvSpPr>
        <p:spPr>
          <a:xfrm>
            <a:off x="190500" y="1238250"/>
            <a:ext cx="5715000" cy="5334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575">
                <a:solidFill>
                  <a:srgbClr val="00A63E"/>
                </a:solidFill>
                <a:latin typeface="Pretendard"/>
                <a:ea typeface="Pretendard"/>
              </a:rPr>
              <a:t>test</a:t>
            </a:r>
            <a:endParaRPr lang="en-US" sz="1100"/>
          </a:p>
        </p:txBody>
      </p:sp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0" y="1143000"/>
          <a:ext cx="6096000" cy="200025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312420">
                <a:tc>
                  <a:txBody>
                    <a:bodyPr wrap="square"/>
                    <a:p>
                      <a:pPr algn="l"/>
                      <a:r>
                        <a:rPr lang="en-US" sz="1050" b="true">
                          <a:ea typeface="Pretendard"/>
                        </a:rPr>
                        <a:t>사업부코드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1050" b="true">
                          <a:ea typeface="Pretendard"/>
                        </a:rPr>
                        <a:t>매출_GMV_합계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APL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2,728,071,627.04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ELE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681,714,745.61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ITD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1050">
                          <a:latin typeface="Pretendard"/>
                          <a:ea typeface="Pretendard"/>
                        </a:rPr>
                        <a:t>495,150,949.61</a:t>
                      </a:r>
                    </a:p>
                  </a:txBody>
                  <a:tcPr anchor="ctr" marL="152400" marR="152400" marT="114300" marB="114300">
                    <a:lnL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 algn="ctr" cap="flat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0" y="1238250"/>
            <a:ext cx="5715000" cy="1905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0" y="3238500"/>
            <a:ext cx="5715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>
                <a:solidFill>
                  <a:srgbClr val="000000"/>
                </a:solidFill>
                <a:ea typeface="Pretendard"/>
              </a:rPr>
              <a:t>추출 포맷(원본, 이미지)</a:t>
            </a:r>
            <a:endParaRPr lang="en-US" sz="1100"/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238250"/>
            <a:ext cx="5715000" cy="30480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238250"/>
            <a:ext cx="5715000" cy="30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