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/Relationship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>
            <a:off x="0" y="0"/>
            <a:ext cx="7239000" cy="174669"/>
          </a:xfrm>
          <a:prstGeom prst="rect">
            <a:avLst/>
          </a:prstGeom>
        </p:spPr>
        <p:txBody>
          <a:bodyPr anchor="t" rtlCol="false" tIns="0" bIns="0" lIns="0" rIns="0" wrap="square"/>
          <a:lstStyle/>
          <a:p>
            <a:pPr algn="l">
              <a:lnSpc>
                <a:spcPct val="150000"/>
              </a:lnSpc>
              <a:defRPr/>
            </a:pPr>
            <a:r>
              <a:rPr lang="ko-KR" sz="930">
                <a:latin typeface="Pretendard"/>
                <a:ea typeface="Pretendard"/>
              </a:rPr>
              <a:t/>
            </a:r>
            <a:r>
              <a:rPr lang="en-US" b="true" sz="930">
                <a:ea typeface="Pretendard"/>
              </a:rPr>
              <a:t>☞ 2024 매출 현황</a:t>
            </a:r>
            <a:endParaRPr lang="en-US" sz="1100"/>
          </a:p>
        </p:txBody>
      </p:sp>
      <p:graphicFrame>
        <p:nvGraphicFramePr>
          <p:cNvPr name="Table 3" id="3"/>
          <p:cNvGraphicFramePr>
            <a:graphicFrameLocks noGrp="true"/>
          </p:cNvGraphicFramePr>
          <p:nvPr/>
        </p:nvGraphicFramePr>
        <p:xfrm>
          <a:off x="0" y="269919"/>
          <a:ext cx="7239000" cy="2026920"/>
        </p:xfrm>
        <a:graphic>
          <a:graphicData uri="http://schemas.openxmlformats.org/drawingml/2006/table">
            <a:tbl>
              <a:tblPr/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289560">
                <a:tc rowSpan="2">
                  <a:txBody>
                    <a:bodyPr wrap="square"/>
                    <a:p>
                      <a:pPr algn="ctr"/>
                      <a:r>
                        <a:rPr lang="en-US" b="true" sz="900">
                          <a:ea typeface="Pretendard"/>
                        </a:rPr>
                        <a:t>유형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2" gridSpan="2">
                  <a:txBody>
                    <a:bodyPr wrap="square"/>
                    <a:p>
                      <a:pPr algn="ctr"/>
                      <a:r>
                        <a:rPr lang="en-US" b="true" sz="900">
                          <a:latin typeface="Pretendard"/>
                          <a:ea typeface="Pretendard"/>
                        </a:rPr>
                        <a:t>2024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rowSpan="2" hMerge="true"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 wrap="square"/>
                    <a:p>
                      <a:pPr algn="ctr"/>
                      <a:r>
                        <a:rPr lang="en-US" b="true" sz="900">
                          <a:latin typeface="Pretendard"/>
                          <a:ea typeface="Pretendard"/>
                        </a:rPr>
                        <a:t>YoY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 hMerge="true"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560">
                <a:tc vMerge="true"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 gridSpan="2">
                  <a:tcPr>
                    <a:lnL w="9525">
                      <a:solidFill>
                        <a:srgbClr val="CCCCCC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true" hMerge="true"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ea typeface="Pretendard"/>
                        </a:rPr>
                        <a:t>지표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latin typeface="Pretendard"/>
                          <a:ea typeface="Pretendard"/>
                        </a:rPr>
                        <a:t>%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89560">
                <a:tc rowSpan="5">
                  <a:txBody>
                    <a:bodyPr wrap="square"/>
                    <a:p>
                      <a:pPr algn="ctr"/>
                      <a:r>
                        <a:rPr lang="en-US" b="true" sz="900">
                          <a:latin typeface="Pretendard"/>
                          <a:ea typeface="Pretendard"/>
                        </a:rPr>
                        <a:t>gmv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latin typeface="Pretendard"/>
                          <a:ea typeface="Pretendard"/>
                        </a:rPr>
                        <a:t>sales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439M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2,062M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solidFill>
                            <a:srgbClr val="FF0000"/>
                          </a:solidFill>
                          <a:latin typeface="Pretendard"/>
                          <a:ea typeface="Pretendard"/>
                        </a:rPr>
                        <a:t>Δ78.7%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89560">
                <a:tc vMerge="true"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latin typeface="Pretendard"/>
                          <a:ea typeface="Pretendard"/>
                        </a:rPr>
                        <a:t>order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45K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26K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solidFill>
                            <a:srgbClr val="008000"/>
                          </a:solidFill>
                          <a:latin typeface="Pretendard"/>
                          <a:ea typeface="Pretendard"/>
                        </a:rPr>
                        <a:t>76.5%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89560">
                <a:tc vMerge="true"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latin typeface="Pretendard"/>
                          <a:ea typeface="Pretendard"/>
                        </a:rPr>
                        <a:t>qty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45,987K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53,337K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solidFill>
                            <a:srgbClr val="FF0000"/>
                          </a:solidFill>
                          <a:latin typeface="Pretendard"/>
                          <a:ea typeface="Pretendard"/>
                        </a:rPr>
                        <a:t>Δ13.8%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89560">
                <a:tc vMerge="true"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latin typeface="Pretendard"/>
                          <a:ea typeface="Pretendard"/>
                        </a:rPr>
                        <a:t>aov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9,746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80,687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solidFill>
                            <a:srgbClr val="FF0000"/>
                          </a:solidFill>
                          <a:latin typeface="Pretendard"/>
                          <a:ea typeface="Pretendard"/>
                        </a:rPr>
                        <a:t>Δ87.9%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  <a:tr h="289560">
                <a:tc vMerge="true"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latin typeface="Pretendard"/>
                          <a:ea typeface="Pretendard"/>
                        </a:rPr>
                        <a:t>asp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10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sz="900">
                          <a:latin typeface="Pretendard"/>
                          <a:ea typeface="Pretendard"/>
                        </a:rPr>
                        <a:t>39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  <a:tc>
                  <a:txBody>
                    <a:bodyPr wrap="square"/>
                    <a:p>
                      <a:pPr algn="ctr"/>
                      <a:r>
                        <a:rPr lang="en-US" b="true" sz="900">
                          <a:solidFill>
                            <a:srgbClr val="FF0000"/>
                          </a:solidFill>
                          <a:latin typeface="Pretendard"/>
                          <a:ea typeface="Pretendard"/>
                        </a:rPr>
                        <a:t>Δ75.3%</a:t>
                      </a:r>
                      <a:endParaRPr sz="900"/>
                    </a:p>
                  </a:txBody>
                  <a:tcPr anchor="ctr" marT="76200" marR="95250" marB="76200" marL="95250">
                    <a:lnL w="9525">
                      <a:solidFill>
                        <a:srgbClr val="CCCCCC"/>
                      </a:solidFill>
                    </a:lnL>
                    <a:lnR w="9525">
                      <a:solidFill>
                        <a:srgbClr val="CCCCCC"/>
                      </a:solidFill>
                    </a:lnR>
                    <a:lnT w="9525">
                      <a:solidFill>
                        <a:srgbClr val="CCCCCC"/>
                      </a:solidFill>
                    </a:lnT>
                    <a:lnB w="9525">
                      <a:solidFill>
                        <a:srgbClr val="CCCCCC"/>
                      </a:solidFill>
                    </a:lnB>
                  </a:tcPr>
                </a:tc>
              </a:tr>
            </a:tbl>
          </a:graphicData>
        </a:graphic>
      </p:graphicFrame>
      <p:pic>
        <p:nvPicPr>
          <p:cNvPr name="Picture 4" id="4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00" y="2571750"/>
            <a:ext cx="5143500" cy="276225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4381500"/>
            <a:ext cx="3619500" cy="2095500"/>
          </a:xfrm>
          <a:prstGeom prst="rect">
            <a:avLst/>
          </a:prstGeom>
        </p:spPr>
      </p:pic>
      <p:sp>
        <p:nvSpPr>
          <p:cNvPr name="TextBox 6" id="6"/>
          <p:cNvSpPr txBox="true"/>
          <p:nvPr/>
        </p:nvSpPr>
        <p:spPr>
          <a:xfrm>
            <a:off x="7905750" y="6000750"/>
            <a:ext cx="3143250" cy="666750"/>
          </a:xfrm>
          <a:prstGeom prst="rect">
            <a:avLst/>
          </a:prstGeom>
        </p:spPr>
        <p:txBody>
          <a:bodyPr anchor="t" rtlCol="false" tIns="47625" bIns="47625" lIns="71438" rIns="71438">
            <a:noAutofit/>
          </a:bodyPr>
          <a:lstStyle/>
          <a:p>
            <a:pPr algn="l">
              <a:defRPr/>
            </a:pPr>
            <a:r>
              <a:rPr lang="ko-KR"/>
              <a:t/>
            </a:r>
            <a:r>
              <a:rPr lang="en-US" sz="2700" b="true" i="true">
                <a:solidFill>
                  <a:srgbClr val="000000"/>
                </a:solidFill>
                <a:latin typeface="Pretendard"/>
                <a:ea typeface="Pretendard"/>
              </a:rPr>
              <a:t>testestsetsetse</a:t>
            </a:r>
            <a:endParaRPr lang="en-US" sz="1100"/>
          </a:p>
        </p:txBody>
      </p:sp>
      <p:pic>
        <p:nvPicPr>
          <p:cNvPr name="Picture 7" id="7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7048500" y="0"/>
            <a:ext cx="5143500" cy="238125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476500"/>
            <a:ext cx="6953250" cy="276225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0" y="1714500"/>
            <a:ext cx="6096000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714500"/>
            <a:ext cx="4857750" cy="2571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Pretendard"/>
        <a:ea typeface="Pretendard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